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 id="2147483781" r:id="rId6"/>
  </p:sldMasterIdLst>
  <p:notesMasterIdLst>
    <p:notesMasterId r:id="rId29"/>
  </p:notesMasterIdLst>
  <p:sldIdLst>
    <p:sldId id="258" r:id="rId7"/>
    <p:sldId id="280" r:id="rId8"/>
    <p:sldId id="498" r:id="rId9"/>
    <p:sldId id="261" r:id="rId10"/>
    <p:sldId id="262" r:id="rId11"/>
    <p:sldId id="502" r:id="rId12"/>
    <p:sldId id="549" r:id="rId13"/>
    <p:sldId id="551" r:id="rId14"/>
    <p:sldId id="552" r:id="rId15"/>
    <p:sldId id="553" r:id="rId16"/>
    <p:sldId id="554" r:id="rId17"/>
    <p:sldId id="555" r:id="rId18"/>
    <p:sldId id="556" r:id="rId19"/>
    <p:sldId id="557" r:id="rId20"/>
    <p:sldId id="558" r:id="rId21"/>
    <p:sldId id="559" r:id="rId22"/>
    <p:sldId id="560" r:id="rId23"/>
    <p:sldId id="427" r:id="rId24"/>
    <p:sldId id="271" r:id="rId25"/>
    <p:sldId id="272" r:id="rId26"/>
    <p:sldId id="279" r:id="rId27"/>
    <p:sldId id="44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24"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66422" autoAdjust="0"/>
  </p:normalViewPr>
  <p:slideViewPr>
    <p:cSldViewPr snapToGrid="0">
      <p:cViewPr varScale="1">
        <p:scale>
          <a:sx n="64" d="100"/>
          <a:sy n="64" d="100"/>
        </p:scale>
        <p:origin x="179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0326-B98B-4EEE-A106-2B31FA46702B}" type="datetimeFigureOut">
              <a:rPr lang="en-IN" smtClean="0"/>
              <a:t>07-08-2020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E81C9-0EC5-44C9-9C5B-0888806B2E86}" type="slidenum">
              <a:rPr lang="en-IN" smtClean="0"/>
              <a:t>‹#›</a:t>
            </a:fld>
            <a:endParaRPr lang="en-IN"/>
          </a:p>
        </p:txBody>
      </p:sp>
    </p:spTree>
    <p:extLst>
      <p:ext uri="{BB962C8B-B14F-4D97-AF65-F5344CB8AC3E}">
        <p14:creationId xmlns:p14="http://schemas.microsoft.com/office/powerpoint/2010/main" val="59663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Spring Integration is notoriously difficult to explain, and ultimately since it is out of scope for this course I'm going to need to refer you to other resources, but to put it briefly:</a:t>
            </a:r>
          </a:p>
          <a:p>
            <a:pPr lvl="0"/>
            <a:r>
              <a:rPr lang="en-US" sz="1200" dirty="0">
                <a:latin typeface="Albany" pitchFamily="18"/>
                <a:cs typeface="Tahoma" pitchFamily="2"/>
              </a:rPr>
              <a:t>Spring Integration allows us to build an in-memory messaging system within any Spring </a:t>
            </a:r>
            <a:r>
              <a:rPr lang="en-US" sz="1200" dirty="0" err="1">
                <a:latin typeface="Albany" pitchFamily="18"/>
                <a:cs typeface="Tahoma" pitchFamily="2"/>
              </a:rPr>
              <a:t>appliction</a:t>
            </a:r>
            <a:r>
              <a:rPr lang="en-US" sz="1200" dirty="0">
                <a:latin typeface="Albany" pitchFamily="18"/>
                <a:cs typeface="Tahoma" pitchFamily="2"/>
              </a:rPr>
              <a:t>, including our API gateway.  Within our messaging system we can assemble pre-build enterprise integration components that perform specific pre-defined functions.  </a:t>
            </a:r>
          </a:p>
          <a:p>
            <a:pPr lvl="0"/>
            <a:r>
              <a:rPr lang="en-US" sz="1200" dirty="0">
                <a:latin typeface="Albany" pitchFamily="18"/>
                <a:cs typeface="Tahoma" pitchFamily="2"/>
              </a:rPr>
              <a:t>An example of a message might be when the client of our gateway sends us a GET REST request asking  for information on a product or a team or anything our application deals with.  We would use a SI component called a Gateway to receive the request, and send it through message channels to an outbound gateway for JMS or AMQP or some asynchronous technology.  SI hooks into the back-end technology and handles associating the returned message with the original request, which we would send via message channels back to the original gateway.</a:t>
            </a:r>
          </a:p>
          <a:p>
            <a:pPr lvl="0"/>
            <a:r>
              <a:rPr lang="en-US" sz="1200" dirty="0">
                <a:latin typeface="Albany" pitchFamily="18"/>
                <a:cs typeface="Tahoma" pitchFamily="2"/>
              </a:rPr>
              <a:t>The advantage of using SI, other than the fact that we don't have to write code for the various technologies we integrate with, is that we start to think in terms of messages and payloads, and when we are writing an API gateway this is what we really need to think about.  </a:t>
            </a:r>
            <a:r>
              <a:rPr lang="en-US" sz="1200" dirty="0" err="1">
                <a:latin typeface="Albany" pitchFamily="18"/>
                <a:cs typeface="Tahoma" pitchFamily="2"/>
              </a:rPr>
              <a:t>Recieving</a:t>
            </a:r>
            <a:r>
              <a:rPr lang="en-US" sz="1200" dirty="0">
                <a:latin typeface="Albany" pitchFamily="18"/>
                <a:cs typeface="Tahoma" pitchFamily="2"/>
              </a:rPr>
              <a:t> messages, sending out messages, combing returned messages and so on.</a:t>
            </a:r>
          </a:p>
        </p:txBody>
      </p:sp>
      <p:sp>
        <p:nvSpPr>
          <p:cNvPr id="4" name="Slide Number Placeholder 3"/>
          <p:cNvSpPr>
            <a:spLocks noGrp="1"/>
          </p:cNvSpPr>
          <p:nvPr>
            <p:ph type="sldNum" sz="quarter" idx="5"/>
          </p:nvPr>
        </p:nvSpPr>
        <p:spPr/>
        <p:txBody>
          <a:bodyPr/>
          <a:lstStyle/>
          <a:p>
            <a:fld id="{C1CE81C9-0EC5-44C9-9C5B-0888806B2E86}" type="slidenum">
              <a:rPr lang="en-IN" smtClean="0"/>
              <a:t>15</a:t>
            </a:fld>
            <a:endParaRPr lang="en-IN"/>
          </a:p>
        </p:txBody>
      </p:sp>
    </p:spTree>
    <p:extLst>
      <p:ext uri="{BB962C8B-B14F-4D97-AF65-F5344CB8AC3E}">
        <p14:creationId xmlns:p14="http://schemas.microsoft.com/office/powerpoint/2010/main" val="315981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the API Gateway is build to address the remote client's needs.  It's a one-stop-shop for the client to access.</a:t>
            </a:r>
          </a:p>
          <a:p>
            <a:pPr lvl="0"/>
            <a:r>
              <a:rPr lang="en-US" sz="1200" dirty="0">
                <a:latin typeface="Albany" pitchFamily="18"/>
                <a:cs typeface="Tahoma" pitchFamily="2"/>
              </a:rPr>
              <a:t>Serves as a “Facade” to the real API, and just to be clear it lives on server side, not client.</a:t>
            </a:r>
          </a:p>
          <a:p>
            <a:pPr lvl="0"/>
            <a:r>
              <a:rPr lang="en-US" sz="1200" dirty="0">
                <a:latin typeface="Albany" pitchFamily="18"/>
                <a:cs typeface="Tahoma" pitchFamily="2"/>
              </a:rPr>
              <a:t>Reduces # of calls, it can reduce the data carried in calls.</a:t>
            </a:r>
          </a:p>
          <a:p>
            <a:pPr lvl="0"/>
            <a:r>
              <a:rPr lang="en-US" sz="1200" dirty="0">
                <a:latin typeface="Albany" pitchFamily="18"/>
                <a:cs typeface="Tahoma" pitchFamily="2"/>
              </a:rPr>
              <a:t>In simple cases, it simply routes to the real back end services, and that's what I'll show you first with </a:t>
            </a:r>
            <a:r>
              <a:rPr lang="en-US" sz="1200" dirty="0" err="1">
                <a:latin typeface="Albany" pitchFamily="18"/>
                <a:cs typeface="Tahoma" pitchFamily="2"/>
              </a:rPr>
              <a:t>Zuul</a:t>
            </a:r>
            <a:r>
              <a:rPr lang="en-US" sz="1200" dirty="0">
                <a:latin typeface="Albany" pitchFamily="18"/>
                <a:cs typeface="Tahoma" pitchFamily="2"/>
              </a:rPr>
              <a:t>.</a:t>
            </a:r>
          </a:p>
          <a:p>
            <a:pPr lvl="0"/>
            <a:r>
              <a:rPr lang="en-US" sz="1200" dirty="0">
                <a:latin typeface="Albany" pitchFamily="18"/>
                <a:cs typeface="Tahoma" pitchFamily="2"/>
              </a:rPr>
              <a:t>It handles Caching: reducing # of service calls</a:t>
            </a:r>
          </a:p>
          <a:p>
            <a:pPr lvl="0"/>
            <a:r>
              <a:rPr lang="en-US" sz="1200" dirty="0">
                <a:latin typeface="Albany" pitchFamily="18"/>
                <a:cs typeface="Tahoma" pitchFamily="2"/>
              </a:rPr>
              <a:t>It can handle protocol translation.  What this means is that the back-end microservices might be setup to work with messaging protocols instead of HTTP.  Well the API gateway would take care of taking the client's HTTP request, putting it into a message, potentially waiting for a reply message, and returning a response.  The client application has no need to deal with any messaging.</a:t>
            </a:r>
          </a:p>
          <a:p>
            <a:pPr lvl="0"/>
            <a:r>
              <a:rPr lang="en-US" sz="1200" dirty="0">
                <a:latin typeface="Albany" pitchFamily="18"/>
                <a:cs typeface="Tahoma" pitchFamily="2"/>
              </a:rPr>
              <a:t>The API gateway can also optimize calls to the back-end API by expanding hyperlinks found within RESTful resources.  Many times if we are following RESTful principles correctly our microservices send links to related resources, and it is up to the client to make the decision whether to follow the links or not.  Well the API gateway can take care of resolving these calls and “</a:t>
            </a:r>
            <a:r>
              <a:rPr lang="en-US" sz="1200" dirty="0" err="1">
                <a:latin typeface="Albany" pitchFamily="18"/>
                <a:cs typeface="Tahoma" pitchFamily="2"/>
              </a:rPr>
              <a:t>inlining</a:t>
            </a:r>
            <a:r>
              <a:rPr lang="en-US" sz="1200" dirty="0">
                <a:latin typeface="Albany" pitchFamily="18"/>
                <a:cs typeface="Tahoma" pitchFamily="2"/>
              </a:rPr>
              <a:t>” the response so the client gets just the data it needs with no waste or extra round-trips.</a:t>
            </a:r>
          </a:p>
          <a:p>
            <a:endParaRPr lang="en-IN" dirty="0"/>
          </a:p>
        </p:txBody>
      </p:sp>
      <p:sp>
        <p:nvSpPr>
          <p:cNvPr id="4" name="Slide Number Placeholder 3"/>
          <p:cNvSpPr>
            <a:spLocks noGrp="1"/>
          </p:cNvSpPr>
          <p:nvPr>
            <p:ph type="sldNum" sz="quarter" idx="5"/>
          </p:nvPr>
        </p:nvSpPr>
        <p:spPr/>
        <p:txBody>
          <a:bodyPr/>
          <a:lstStyle/>
          <a:p>
            <a:fld id="{C1CE81C9-0EC5-44C9-9C5B-0888806B2E86}" type="slidenum">
              <a:rPr lang="en-IN" smtClean="0"/>
              <a:t>16</a:t>
            </a:fld>
            <a:endParaRPr lang="en-IN"/>
          </a:p>
        </p:txBody>
      </p:sp>
    </p:spTree>
    <p:extLst>
      <p:ext uri="{BB962C8B-B14F-4D97-AF65-F5344CB8AC3E}">
        <p14:creationId xmlns:p14="http://schemas.microsoft.com/office/powerpoint/2010/main" val="198706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the API Gateway is build to address the remote client's needs.  It's a one-stop-shop for the client to access.</a:t>
            </a:r>
          </a:p>
          <a:p>
            <a:pPr lvl="0"/>
            <a:r>
              <a:rPr lang="en-US" sz="1200" dirty="0">
                <a:latin typeface="Albany" pitchFamily="18"/>
                <a:cs typeface="Tahoma" pitchFamily="2"/>
              </a:rPr>
              <a:t>Serves as a “Facade” to the real API, and just to be clear it lives on server side, not client.</a:t>
            </a:r>
          </a:p>
          <a:p>
            <a:pPr lvl="0"/>
            <a:r>
              <a:rPr lang="en-US" sz="1200" dirty="0">
                <a:latin typeface="Albany" pitchFamily="18"/>
                <a:cs typeface="Tahoma" pitchFamily="2"/>
              </a:rPr>
              <a:t>Reduces # of calls, it can reduce the data carried in calls.</a:t>
            </a:r>
          </a:p>
          <a:p>
            <a:pPr lvl="0"/>
            <a:r>
              <a:rPr lang="en-US" sz="1200" dirty="0">
                <a:latin typeface="Albany" pitchFamily="18"/>
                <a:cs typeface="Tahoma" pitchFamily="2"/>
              </a:rPr>
              <a:t>In simple cases, it simply routes to the real back end services, and that's what I'll show you first with </a:t>
            </a:r>
            <a:r>
              <a:rPr lang="en-US" sz="1200" dirty="0" err="1">
                <a:latin typeface="Albany" pitchFamily="18"/>
                <a:cs typeface="Tahoma" pitchFamily="2"/>
              </a:rPr>
              <a:t>Zuul</a:t>
            </a:r>
            <a:r>
              <a:rPr lang="en-US" sz="1200" dirty="0">
                <a:latin typeface="Albany" pitchFamily="18"/>
                <a:cs typeface="Tahoma" pitchFamily="2"/>
              </a:rPr>
              <a:t>.</a:t>
            </a:r>
          </a:p>
          <a:p>
            <a:pPr lvl="0"/>
            <a:r>
              <a:rPr lang="en-US" sz="1200" dirty="0">
                <a:latin typeface="Albany" pitchFamily="18"/>
                <a:cs typeface="Tahoma" pitchFamily="2"/>
              </a:rPr>
              <a:t>It handles Caching: reducing # of service calls</a:t>
            </a:r>
          </a:p>
          <a:p>
            <a:pPr lvl="0"/>
            <a:r>
              <a:rPr lang="en-US" sz="1200" dirty="0">
                <a:latin typeface="Albany" pitchFamily="18"/>
                <a:cs typeface="Tahoma" pitchFamily="2"/>
              </a:rPr>
              <a:t>It can handle protocol translation.  What this means is that the back-end microservices might be setup to work with messaging protocols instead of HTTP.  Well the API gateway would take care of taking the client's HTTP request, putting it into a message, potentially waiting for a reply message, and returning a response.  The client application has no need to deal with any messaging.</a:t>
            </a:r>
          </a:p>
          <a:p>
            <a:pPr lvl="0"/>
            <a:r>
              <a:rPr lang="en-US" sz="1200" dirty="0">
                <a:latin typeface="Albany" pitchFamily="18"/>
                <a:cs typeface="Tahoma" pitchFamily="2"/>
              </a:rPr>
              <a:t>The API gateway can also optimize calls to the back-end API by expanding hyperlinks found within RESTful resources.  Many times if we are following RESTful principles correctly our microservices send links to related resources, and it is up to the client to make the decision whether to follow the links or not.  Well the API gateway can take care of resolving these calls and “</a:t>
            </a:r>
            <a:r>
              <a:rPr lang="en-US" sz="1200" dirty="0" err="1">
                <a:latin typeface="Albany" pitchFamily="18"/>
                <a:cs typeface="Tahoma" pitchFamily="2"/>
              </a:rPr>
              <a:t>inlining</a:t>
            </a:r>
            <a:r>
              <a:rPr lang="en-US" sz="1200" dirty="0">
                <a:latin typeface="Albany" pitchFamily="18"/>
                <a:cs typeface="Tahoma" pitchFamily="2"/>
              </a:rPr>
              <a:t>” the response so the client gets just the data it needs with no waste or extra round-trips.</a:t>
            </a:r>
          </a:p>
        </p:txBody>
      </p:sp>
      <p:sp>
        <p:nvSpPr>
          <p:cNvPr id="4" name="Slide Number Placeholder 3"/>
          <p:cNvSpPr>
            <a:spLocks noGrp="1"/>
          </p:cNvSpPr>
          <p:nvPr>
            <p:ph type="sldNum" sz="quarter" idx="5"/>
          </p:nvPr>
        </p:nvSpPr>
        <p:spPr/>
        <p:txBody>
          <a:bodyPr/>
          <a:lstStyle/>
          <a:p>
            <a:fld id="{C1CE81C9-0EC5-44C9-9C5B-0888806B2E86}" type="slidenum">
              <a:rPr lang="en-IN" smtClean="0"/>
              <a:t>17</a:t>
            </a:fld>
            <a:endParaRPr lang="en-IN"/>
          </a:p>
        </p:txBody>
      </p:sp>
    </p:spTree>
    <p:extLst>
      <p:ext uri="{BB962C8B-B14F-4D97-AF65-F5344CB8AC3E}">
        <p14:creationId xmlns:p14="http://schemas.microsoft.com/office/powerpoint/2010/main" val="66322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dirty="0">
                <a:solidFill>
                  <a:srgbClr val="000000"/>
                </a:solidFill>
                <a:latin typeface="Calibri" pitchFamily="18"/>
                <a:ea typeface="ＭＳ Ｐゴシック" pitchFamily="2"/>
              </a:rPr>
              <a:t>.</a:t>
            </a:r>
            <a:endParaRPr lang="en-US" sz="1200" dirty="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C1CE81C9-0EC5-44C9-9C5B-0888806B2E86}" type="slidenum">
              <a:rPr lang="en-IN" smtClean="0"/>
              <a:t>18</a:t>
            </a:fld>
            <a:endParaRPr lang="en-IN"/>
          </a:p>
        </p:txBody>
      </p:sp>
    </p:spTree>
    <p:extLst>
      <p:ext uri="{BB962C8B-B14F-4D97-AF65-F5344CB8AC3E}">
        <p14:creationId xmlns:p14="http://schemas.microsoft.com/office/powerpoint/2010/main" val="4173101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938118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340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453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22766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250048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4670127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4933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41163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13366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41575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0705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109646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722046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20310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122911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0285735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480292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578818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214764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269585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8823882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82269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66956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791662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1014553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17547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8040352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7948927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42618432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507630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98438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555185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950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72608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hyperlink" Target="http://docs.spring.io/spring-amqp/reference/html/amqp.html" TargetMode="External"/><Relationship Id="rId2" Type="http://schemas.openxmlformats.org/officeDocument/2006/relationships/hyperlink" Target="http://docs.spring.io/spring/docs/current/spring-framework-reference/html/jms.html" TargetMode="External"/><Relationship Id="rId1" Type="http://schemas.openxmlformats.org/officeDocument/2006/relationships/slideLayout" Target="../slideLayouts/slideLayout90.xml"/><Relationship Id="rId4" Type="http://schemas.openxmlformats.org/officeDocument/2006/relationships/hyperlink" Target="http://docs.spring.io/spring-ws/docs/current/reference/htmlsingle/#client-web-service-template"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projects.spring.io/spring-integration/" TargetMode="External"/><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9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90.xml"/><Relationship Id="rId5" Type="http://schemas.openxmlformats.org/officeDocument/2006/relationships/hyperlink" Target="https://tsh.io/blog/design-patterns-in-microservices-api-gateway-bff-and-more/" TargetMode="External"/><Relationship Id="rId4" Type="http://schemas.openxmlformats.org/officeDocument/2006/relationships/hyperlink" Target="https://samnewman.io/patterns/architectural/bf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0.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0.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API Gateway – Cloud Gateway</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Developer</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API Gateway (continued)</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6231938" cy="2246769"/>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Built for specific client needs (“facade”)</a:t>
            </a:r>
          </a:p>
          <a:p>
            <a:pPr marL="285750" indent="-285750">
              <a:buFont typeface="Arial" panose="020B0604020202020204" pitchFamily="34" charset="0"/>
              <a:buChar char="•"/>
            </a:pPr>
            <a:r>
              <a:rPr lang="en-US" sz="2000" dirty="0">
                <a:latin typeface="IBM Plex Sans" panose="020B0503050203000203" pitchFamily="34" charset="0"/>
              </a:rPr>
              <a:t>Reduces # remote calls</a:t>
            </a:r>
          </a:p>
          <a:p>
            <a:pPr marL="285750" indent="-285750">
              <a:buFont typeface="Arial" panose="020B0604020202020204" pitchFamily="34" charset="0"/>
              <a:buChar char="•"/>
            </a:pPr>
            <a:r>
              <a:rPr lang="en-US" sz="2000" dirty="0">
                <a:latin typeface="IBM Plex Sans" panose="020B0503050203000203" pitchFamily="34" charset="0"/>
              </a:rPr>
              <a:t>Routes calls to specific servers</a:t>
            </a:r>
          </a:p>
          <a:p>
            <a:pPr marL="285750" indent="-285750">
              <a:buFont typeface="Arial" panose="020B0604020202020204" pitchFamily="34" charset="0"/>
              <a:buChar char="•"/>
            </a:pPr>
            <a:r>
              <a:rPr lang="en-US" sz="2000" dirty="0">
                <a:latin typeface="IBM Plex Sans" panose="020B0503050203000203" pitchFamily="34" charset="0"/>
              </a:rPr>
              <a:t>Handles Security/SSO</a:t>
            </a:r>
          </a:p>
          <a:p>
            <a:pPr marL="285750" indent="-285750">
              <a:buFont typeface="Arial" panose="020B0604020202020204" pitchFamily="34" charset="0"/>
              <a:buChar char="•"/>
            </a:pPr>
            <a:r>
              <a:rPr lang="en-US" sz="2000" dirty="0">
                <a:latin typeface="IBM Plex Sans" panose="020B0503050203000203" pitchFamily="34" charset="0"/>
              </a:rPr>
              <a:t>Handles caching</a:t>
            </a:r>
          </a:p>
          <a:p>
            <a:pPr marL="285750" indent="-285750">
              <a:buFont typeface="Arial" panose="020B0604020202020204" pitchFamily="34" charset="0"/>
              <a:buChar char="•"/>
            </a:pPr>
            <a:r>
              <a:rPr lang="en-US" sz="2000" dirty="0">
                <a:latin typeface="IBM Plex Sans" panose="020B0503050203000203" pitchFamily="34" charset="0"/>
              </a:rPr>
              <a:t>Protocol Translation</a:t>
            </a:r>
          </a:p>
          <a:p>
            <a:pPr marL="285750" indent="-285750">
              <a:buFont typeface="Arial" panose="020B0604020202020204" pitchFamily="34" charset="0"/>
              <a:buChar char="•"/>
            </a:pPr>
            <a:r>
              <a:rPr lang="en-US" sz="2000" dirty="0">
                <a:latin typeface="IBM Plex Sans" panose="020B0503050203000203" pitchFamily="34" charset="0"/>
              </a:rPr>
              <a:t>Optimizes Calls/Link Expansion</a:t>
            </a:r>
            <a:endParaRPr lang="en-US" dirty="0">
              <a:latin typeface="IBM Plex Sans" panose="020B0503050203000203" pitchFamily="34" charset="0"/>
            </a:endParaRPr>
          </a:p>
        </p:txBody>
      </p:sp>
      <p:sp>
        <p:nvSpPr>
          <p:cNvPr id="29" name="TextBox 28">
            <a:extLst>
              <a:ext uri="{FF2B5EF4-FFF2-40B4-BE49-F238E27FC236}">
                <a16:creationId xmlns:a16="http://schemas.microsoft.com/office/drawing/2014/main" id="{3CA9941D-A960-463C-959A-571145A48CFA}"/>
              </a:ext>
            </a:extLst>
          </p:cNvPr>
          <p:cNvSpPr txBox="1"/>
          <p:nvPr/>
        </p:nvSpPr>
        <p:spPr>
          <a:xfrm>
            <a:off x="7359998" y="5443763"/>
            <a:ext cx="63980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Verb</a:t>
            </a:r>
          </a:p>
        </p:txBody>
      </p:sp>
      <p:sp>
        <p:nvSpPr>
          <p:cNvPr id="30" name="TextBox 29">
            <a:extLst>
              <a:ext uri="{FF2B5EF4-FFF2-40B4-BE49-F238E27FC236}">
                <a16:creationId xmlns:a16="http://schemas.microsoft.com/office/drawing/2014/main" id="{2192862C-E6C7-4C08-AE22-7E7C44AABF04}"/>
              </a:ext>
            </a:extLst>
          </p:cNvPr>
          <p:cNvSpPr txBox="1"/>
          <p:nvPr/>
        </p:nvSpPr>
        <p:spPr>
          <a:xfrm>
            <a:off x="6639098" y="5030015"/>
            <a:ext cx="92866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Subject</a:t>
            </a:r>
          </a:p>
        </p:txBody>
      </p:sp>
      <p:sp>
        <p:nvSpPr>
          <p:cNvPr id="31" name="TextBox 30">
            <a:extLst>
              <a:ext uri="{FF2B5EF4-FFF2-40B4-BE49-F238E27FC236}">
                <a16:creationId xmlns:a16="http://schemas.microsoft.com/office/drawing/2014/main" id="{7F80777F-EB17-467E-B9E9-617215C7E9A9}"/>
              </a:ext>
            </a:extLst>
          </p:cNvPr>
          <p:cNvSpPr txBox="1"/>
          <p:nvPr/>
        </p:nvSpPr>
        <p:spPr>
          <a:xfrm>
            <a:off x="9721635" y="5009603"/>
            <a:ext cx="707192"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Noun</a:t>
            </a:r>
          </a:p>
        </p:txBody>
      </p:sp>
      <p:sp>
        <p:nvSpPr>
          <p:cNvPr id="32" name="TextBox 31">
            <a:extLst>
              <a:ext uri="{FF2B5EF4-FFF2-40B4-BE49-F238E27FC236}">
                <a16:creationId xmlns:a16="http://schemas.microsoft.com/office/drawing/2014/main" id="{F633D038-C5BF-4F38-8B7D-6FBEC9F8C329}"/>
              </a:ext>
            </a:extLst>
          </p:cNvPr>
          <p:cNvSpPr txBox="1"/>
          <p:nvPr/>
        </p:nvSpPr>
        <p:spPr>
          <a:xfrm>
            <a:off x="9045770" y="5461258"/>
            <a:ext cx="110576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Adjective</a:t>
            </a:r>
          </a:p>
        </p:txBody>
      </p:sp>
      <p:sp>
        <p:nvSpPr>
          <p:cNvPr id="33" name="TextBox 32">
            <a:extLst>
              <a:ext uri="{FF2B5EF4-FFF2-40B4-BE49-F238E27FC236}">
                <a16:creationId xmlns:a16="http://schemas.microsoft.com/office/drawing/2014/main" id="{35B063D2-DB6B-4B34-8A2D-3475DFDF3F1E}"/>
              </a:ext>
            </a:extLst>
          </p:cNvPr>
          <p:cNvSpPr txBox="1"/>
          <p:nvPr/>
        </p:nvSpPr>
        <p:spPr>
          <a:xfrm>
            <a:off x="8111678" y="5528651"/>
            <a:ext cx="827097"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Article</a:t>
            </a:r>
          </a:p>
        </p:txBody>
      </p:sp>
      <p:pic>
        <p:nvPicPr>
          <p:cNvPr id="34" name="Picture 33">
            <a:extLst>
              <a:ext uri="{FF2B5EF4-FFF2-40B4-BE49-F238E27FC236}">
                <a16:creationId xmlns:a16="http://schemas.microsoft.com/office/drawing/2014/main" id="{83036FCF-8B91-45AA-922F-26D48D2D5E4D}"/>
              </a:ext>
            </a:extLst>
          </p:cNvPr>
          <p:cNvPicPr>
            <a:picLocks noChangeAspect="1"/>
          </p:cNvPicPr>
          <p:nvPr/>
        </p:nvPicPr>
        <p:blipFill>
          <a:blip r:embed="rId2">
            <a:lum/>
            <a:alphaModFix/>
          </a:blip>
          <a:srcRect/>
          <a:stretch>
            <a:fillRect/>
          </a:stretch>
        </p:blipFill>
        <p:spPr>
          <a:xfrm>
            <a:off x="7766618" y="1379831"/>
            <a:ext cx="1429164" cy="1521504"/>
          </a:xfrm>
          <a:prstGeom prst="rect">
            <a:avLst/>
          </a:prstGeom>
          <a:noFill/>
          <a:ln>
            <a:noFill/>
          </a:ln>
        </p:spPr>
      </p:pic>
      <p:cxnSp>
        <p:nvCxnSpPr>
          <p:cNvPr id="35" name="Straight Arrow Connector 34">
            <a:extLst>
              <a:ext uri="{FF2B5EF4-FFF2-40B4-BE49-F238E27FC236}">
                <a16:creationId xmlns:a16="http://schemas.microsoft.com/office/drawing/2014/main" id="{DE18752C-706E-4064-A9F3-75E54BA276BC}"/>
              </a:ext>
            </a:extLst>
          </p:cNvPr>
          <p:cNvCxnSpPr>
            <a:stCxn id="40" idx="2"/>
            <a:endCxn id="30" idx="3"/>
          </p:cNvCxnSpPr>
          <p:nvPr/>
        </p:nvCxnSpPr>
        <p:spPr>
          <a:xfrm flipH="1">
            <a:off x="7567761" y="4835457"/>
            <a:ext cx="920892" cy="382481"/>
          </a:xfrm>
          <a:prstGeom prst="straightConnector1">
            <a:avLst/>
          </a:prstGeom>
          <a:noFill/>
          <a:ln w="0">
            <a:solidFill>
              <a:srgbClr val="000000"/>
            </a:solidFill>
            <a:prstDash val="solid"/>
            <a:tailEnd type="arrow"/>
          </a:ln>
        </p:spPr>
      </p:cxnSp>
      <p:cxnSp>
        <p:nvCxnSpPr>
          <p:cNvPr id="36" name="Straight Arrow Connector 35">
            <a:extLst>
              <a:ext uri="{FF2B5EF4-FFF2-40B4-BE49-F238E27FC236}">
                <a16:creationId xmlns:a16="http://schemas.microsoft.com/office/drawing/2014/main" id="{496F9D91-EA71-48AB-9AD6-5762CF53C78C}"/>
              </a:ext>
            </a:extLst>
          </p:cNvPr>
          <p:cNvCxnSpPr>
            <a:stCxn id="40" idx="2"/>
            <a:endCxn id="31" idx="1"/>
          </p:cNvCxnSpPr>
          <p:nvPr/>
        </p:nvCxnSpPr>
        <p:spPr>
          <a:xfrm>
            <a:off x="8488653" y="4835457"/>
            <a:ext cx="1232982" cy="362069"/>
          </a:xfrm>
          <a:prstGeom prst="straightConnector1">
            <a:avLst/>
          </a:prstGeom>
          <a:noFill/>
          <a:ln w="0">
            <a:solidFill>
              <a:srgbClr val="000000"/>
            </a:solidFill>
            <a:prstDash val="solid"/>
            <a:tailEnd type="arrow"/>
          </a:ln>
        </p:spPr>
      </p:cxnSp>
      <p:cxnSp>
        <p:nvCxnSpPr>
          <p:cNvPr id="37" name="Straight Arrow Connector 36">
            <a:extLst>
              <a:ext uri="{FF2B5EF4-FFF2-40B4-BE49-F238E27FC236}">
                <a16:creationId xmlns:a16="http://schemas.microsoft.com/office/drawing/2014/main" id="{DC470348-3B45-437C-A5BB-8AAD4AB0EF86}"/>
              </a:ext>
            </a:extLst>
          </p:cNvPr>
          <p:cNvCxnSpPr>
            <a:stCxn id="40" idx="2"/>
            <a:endCxn id="32" idx="0"/>
          </p:cNvCxnSpPr>
          <p:nvPr/>
        </p:nvCxnSpPr>
        <p:spPr>
          <a:xfrm>
            <a:off x="8488653" y="4835457"/>
            <a:ext cx="1109999" cy="625801"/>
          </a:xfrm>
          <a:prstGeom prst="straightConnector1">
            <a:avLst/>
          </a:prstGeom>
          <a:noFill/>
          <a:ln w="0">
            <a:solidFill>
              <a:srgbClr val="000000"/>
            </a:solidFill>
            <a:prstDash val="solid"/>
            <a:tailEnd type="arrow"/>
          </a:ln>
        </p:spPr>
      </p:cxnSp>
      <p:cxnSp>
        <p:nvCxnSpPr>
          <p:cNvPr id="38" name="Straight Arrow Connector 37">
            <a:extLst>
              <a:ext uri="{FF2B5EF4-FFF2-40B4-BE49-F238E27FC236}">
                <a16:creationId xmlns:a16="http://schemas.microsoft.com/office/drawing/2014/main" id="{1246C49B-1D20-400B-8B02-C2F88A905D3F}"/>
              </a:ext>
            </a:extLst>
          </p:cNvPr>
          <p:cNvCxnSpPr>
            <a:stCxn id="40" idx="2"/>
            <a:endCxn id="29" idx="0"/>
          </p:cNvCxnSpPr>
          <p:nvPr/>
        </p:nvCxnSpPr>
        <p:spPr>
          <a:xfrm flipH="1">
            <a:off x="7679900" y="4835457"/>
            <a:ext cx="808753" cy="608306"/>
          </a:xfrm>
          <a:prstGeom prst="straightConnector1">
            <a:avLst/>
          </a:prstGeom>
          <a:noFill/>
          <a:ln w="0">
            <a:solidFill>
              <a:srgbClr val="000000"/>
            </a:solidFill>
            <a:prstDash val="solid"/>
            <a:tailEnd type="arrow"/>
          </a:ln>
        </p:spPr>
      </p:cxnSp>
      <p:cxnSp>
        <p:nvCxnSpPr>
          <p:cNvPr id="39" name="Straight Arrow Connector 38">
            <a:extLst>
              <a:ext uri="{FF2B5EF4-FFF2-40B4-BE49-F238E27FC236}">
                <a16:creationId xmlns:a16="http://schemas.microsoft.com/office/drawing/2014/main" id="{432CCAD3-9EB0-4204-B1E3-AB913021BED0}"/>
              </a:ext>
            </a:extLst>
          </p:cNvPr>
          <p:cNvCxnSpPr>
            <a:stCxn id="40" idx="2"/>
            <a:endCxn id="33" idx="0"/>
          </p:cNvCxnSpPr>
          <p:nvPr/>
        </p:nvCxnSpPr>
        <p:spPr>
          <a:xfrm>
            <a:off x="8488653" y="4835457"/>
            <a:ext cx="36574" cy="693194"/>
          </a:xfrm>
          <a:prstGeom prst="straightConnector1">
            <a:avLst/>
          </a:prstGeom>
          <a:noFill/>
          <a:ln w="0">
            <a:solidFill>
              <a:srgbClr val="000000"/>
            </a:solidFill>
            <a:prstDash val="solid"/>
            <a:tailEnd type="arrow"/>
          </a:ln>
        </p:spPr>
      </p:cxnSp>
      <p:sp>
        <p:nvSpPr>
          <p:cNvPr id="40" name="TextBox 39">
            <a:extLst>
              <a:ext uri="{FF2B5EF4-FFF2-40B4-BE49-F238E27FC236}">
                <a16:creationId xmlns:a16="http://schemas.microsoft.com/office/drawing/2014/main" id="{C1CF6360-E14F-4B16-B5E4-FD90FF75D883}"/>
              </a:ext>
            </a:extLst>
          </p:cNvPr>
          <p:cNvSpPr txBox="1"/>
          <p:nvPr/>
        </p:nvSpPr>
        <p:spPr>
          <a:xfrm>
            <a:off x="7749374" y="4459611"/>
            <a:ext cx="1478557" cy="375846"/>
          </a:xfrm>
          <a:prstGeom prst="rect">
            <a:avLst/>
          </a:prstGeom>
          <a:solidFill>
            <a:srgbClr val="FF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764">
                <a:solidFill>
                  <a:prstClr val="black"/>
                </a:solidFill>
                <a:latin typeface="IBM Plex Sans" panose="020B0503050203000203" pitchFamily="34" charset="0"/>
                <a:ea typeface="Microsoft YaHei" pitchFamily="2"/>
                <a:cs typeface="Mangal" pitchFamily="2"/>
              </a:rPr>
              <a:t>API Gateway</a:t>
            </a:r>
          </a:p>
        </p:txBody>
      </p:sp>
      <p:cxnSp>
        <p:nvCxnSpPr>
          <p:cNvPr id="41" name="Straight Arrow Connector 40">
            <a:extLst>
              <a:ext uri="{FF2B5EF4-FFF2-40B4-BE49-F238E27FC236}">
                <a16:creationId xmlns:a16="http://schemas.microsoft.com/office/drawing/2014/main" id="{E6BD48D1-EA94-453C-BEE2-5FBA29583C6F}"/>
              </a:ext>
            </a:extLst>
          </p:cNvPr>
          <p:cNvCxnSpPr>
            <a:stCxn id="34" idx="2"/>
            <a:endCxn id="40" idx="0"/>
          </p:cNvCxnSpPr>
          <p:nvPr/>
        </p:nvCxnSpPr>
        <p:spPr>
          <a:xfrm>
            <a:off x="8481200" y="2901335"/>
            <a:ext cx="7453" cy="1558276"/>
          </a:xfrm>
          <a:prstGeom prst="straightConnector1">
            <a:avLst/>
          </a:prstGeom>
          <a:noFill/>
          <a:ln w="0">
            <a:solidFill>
              <a:srgbClr val="000000"/>
            </a:solidFill>
            <a:prstDash val="solid"/>
            <a:headEnd type="arrow"/>
            <a:tailEnd type="arrow"/>
          </a:ln>
        </p:spPr>
      </p:cxnSp>
      <p:sp>
        <p:nvSpPr>
          <p:cNvPr id="48" name="Freeform: Shape 47">
            <a:extLst>
              <a:ext uri="{FF2B5EF4-FFF2-40B4-BE49-F238E27FC236}">
                <a16:creationId xmlns:a16="http://schemas.microsoft.com/office/drawing/2014/main" id="{74459AE4-44CC-4407-B778-C8CCC82D5805}"/>
              </a:ext>
            </a:extLst>
          </p:cNvPr>
          <p:cNvSpPr/>
          <p:nvPr/>
        </p:nvSpPr>
        <p:spPr>
          <a:xfrm>
            <a:off x="7326301" y="3272638"/>
            <a:ext cx="2284848" cy="86086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800" b="1">
                <a:solidFill>
                  <a:prstClr val="black"/>
                </a:solidFill>
                <a:latin typeface="IBM Plex Sans" panose="020B0503050203000203" pitchFamily="34" charset="0"/>
                <a:ea typeface="Microsoft YaHei" pitchFamily="2"/>
                <a:cs typeface="Mangal" pitchFamily="2"/>
              </a:rPr>
              <a:t>        Public Internet</a:t>
            </a:r>
          </a:p>
        </p:txBody>
      </p:sp>
    </p:spTree>
    <p:extLst>
      <p:ext uri="{BB962C8B-B14F-4D97-AF65-F5344CB8AC3E}">
        <p14:creationId xmlns:p14="http://schemas.microsoft.com/office/powerpoint/2010/main" val="171982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Protocol Translation: The Issue</a:t>
            </a:r>
            <a:br>
              <a:rPr lang="en-IN" dirty="0"/>
            </a:b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6629400" cy="400110"/>
          </a:xfrm>
          <a:prstGeom prst="rect">
            <a:avLst/>
          </a:prstGeom>
        </p:spPr>
        <p:txBody>
          <a:bodyPr wrap="square">
            <a:spAutoFit/>
          </a:bodyPr>
          <a:lstStyle/>
          <a:p>
            <a:r>
              <a:rPr lang="en-US" sz="2000" dirty="0">
                <a:latin typeface="IBM Plex Sans" panose="020B0503050203000203" pitchFamily="34" charset="0"/>
              </a:rPr>
              <a:t>Translate between front-end and back-end protocols.</a:t>
            </a:r>
          </a:p>
        </p:txBody>
      </p:sp>
      <p:sp>
        <p:nvSpPr>
          <p:cNvPr id="19" name="TextBox 18">
            <a:extLst>
              <a:ext uri="{FF2B5EF4-FFF2-40B4-BE49-F238E27FC236}">
                <a16:creationId xmlns:a16="http://schemas.microsoft.com/office/drawing/2014/main" id="{76F4F914-3393-4FD8-B8FE-55D90424228F}"/>
              </a:ext>
            </a:extLst>
          </p:cNvPr>
          <p:cNvSpPr txBox="1"/>
          <p:nvPr/>
        </p:nvSpPr>
        <p:spPr>
          <a:xfrm>
            <a:off x="5581043" y="5938845"/>
            <a:ext cx="1450666"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Microservice</a:t>
            </a:r>
          </a:p>
        </p:txBody>
      </p:sp>
      <p:sp>
        <p:nvSpPr>
          <p:cNvPr id="20" name="TextBox 19">
            <a:extLst>
              <a:ext uri="{FF2B5EF4-FFF2-40B4-BE49-F238E27FC236}">
                <a16:creationId xmlns:a16="http://schemas.microsoft.com/office/drawing/2014/main" id="{06F112AC-48E1-44D9-B038-F5C96ED44A12}"/>
              </a:ext>
            </a:extLst>
          </p:cNvPr>
          <p:cNvSpPr txBox="1"/>
          <p:nvPr/>
        </p:nvSpPr>
        <p:spPr>
          <a:xfrm>
            <a:off x="4079627" y="5572401"/>
            <a:ext cx="1450666"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Microservice</a:t>
            </a:r>
          </a:p>
        </p:txBody>
      </p:sp>
      <p:sp>
        <p:nvSpPr>
          <p:cNvPr id="21" name="TextBox 20">
            <a:extLst>
              <a:ext uri="{FF2B5EF4-FFF2-40B4-BE49-F238E27FC236}">
                <a16:creationId xmlns:a16="http://schemas.microsoft.com/office/drawing/2014/main" id="{68EB4512-EFA6-4EF0-9FF5-5CE32BB9B224}"/>
              </a:ext>
            </a:extLst>
          </p:cNvPr>
          <p:cNvSpPr txBox="1"/>
          <p:nvPr/>
        </p:nvSpPr>
        <p:spPr>
          <a:xfrm>
            <a:off x="10087235" y="5493344"/>
            <a:ext cx="1450666"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Microservice</a:t>
            </a:r>
          </a:p>
        </p:txBody>
      </p:sp>
      <p:sp>
        <p:nvSpPr>
          <p:cNvPr id="22" name="TextBox 21">
            <a:extLst>
              <a:ext uri="{FF2B5EF4-FFF2-40B4-BE49-F238E27FC236}">
                <a16:creationId xmlns:a16="http://schemas.microsoft.com/office/drawing/2014/main" id="{C4A810B2-06AE-4184-AE49-5A4855F35C40}"/>
              </a:ext>
            </a:extLst>
          </p:cNvPr>
          <p:cNvSpPr txBox="1"/>
          <p:nvPr/>
        </p:nvSpPr>
        <p:spPr>
          <a:xfrm>
            <a:off x="8625995" y="5904825"/>
            <a:ext cx="1450666"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Microservice</a:t>
            </a:r>
          </a:p>
        </p:txBody>
      </p:sp>
      <p:sp>
        <p:nvSpPr>
          <p:cNvPr id="23" name="TextBox 22">
            <a:extLst>
              <a:ext uri="{FF2B5EF4-FFF2-40B4-BE49-F238E27FC236}">
                <a16:creationId xmlns:a16="http://schemas.microsoft.com/office/drawing/2014/main" id="{C9006589-CE44-460E-9D05-2F09585866CD}"/>
              </a:ext>
            </a:extLst>
          </p:cNvPr>
          <p:cNvSpPr txBox="1"/>
          <p:nvPr/>
        </p:nvSpPr>
        <p:spPr>
          <a:xfrm>
            <a:off x="7144667" y="6316305"/>
            <a:ext cx="1450666"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Microservice</a:t>
            </a:r>
          </a:p>
        </p:txBody>
      </p:sp>
      <p:pic>
        <p:nvPicPr>
          <p:cNvPr id="24" name="Picture 23">
            <a:extLst>
              <a:ext uri="{FF2B5EF4-FFF2-40B4-BE49-F238E27FC236}">
                <a16:creationId xmlns:a16="http://schemas.microsoft.com/office/drawing/2014/main" id="{C08A5407-79E7-4A44-86DD-45F82766610C}"/>
              </a:ext>
            </a:extLst>
          </p:cNvPr>
          <p:cNvPicPr>
            <a:picLocks noChangeAspect="1"/>
          </p:cNvPicPr>
          <p:nvPr/>
        </p:nvPicPr>
        <p:blipFill>
          <a:blip r:embed="rId2">
            <a:lum/>
            <a:alphaModFix/>
          </a:blip>
          <a:srcRect/>
          <a:stretch>
            <a:fillRect/>
          </a:stretch>
        </p:blipFill>
        <p:spPr>
          <a:xfrm>
            <a:off x="7110647" y="1543137"/>
            <a:ext cx="1429164" cy="1521504"/>
          </a:xfrm>
          <a:prstGeom prst="rect">
            <a:avLst/>
          </a:prstGeom>
          <a:noFill/>
          <a:ln>
            <a:noFill/>
          </a:ln>
        </p:spPr>
      </p:pic>
      <p:cxnSp>
        <p:nvCxnSpPr>
          <p:cNvPr id="25" name="Straight Arrow Connector 24">
            <a:extLst>
              <a:ext uri="{FF2B5EF4-FFF2-40B4-BE49-F238E27FC236}">
                <a16:creationId xmlns:a16="http://schemas.microsoft.com/office/drawing/2014/main" id="{384E54AC-F085-4E14-96A4-1D740B3EE6FB}"/>
              </a:ext>
            </a:extLst>
          </p:cNvPr>
          <p:cNvCxnSpPr>
            <a:stCxn id="43" idx="2"/>
            <a:endCxn id="20" idx="3"/>
          </p:cNvCxnSpPr>
          <p:nvPr/>
        </p:nvCxnSpPr>
        <p:spPr>
          <a:xfrm flipH="1">
            <a:off x="5530293" y="4998763"/>
            <a:ext cx="2302388" cy="761561"/>
          </a:xfrm>
          <a:prstGeom prst="straightConnector1">
            <a:avLst/>
          </a:prstGeom>
          <a:noFill/>
          <a:ln w="0">
            <a:solidFill>
              <a:srgbClr val="000000"/>
            </a:solidFill>
            <a:prstDash val="solid"/>
            <a:tailEnd type="arrow"/>
          </a:ln>
        </p:spPr>
      </p:cxnSp>
      <p:cxnSp>
        <p:nvCxnSpPr>
          <p:cNvPr id="26" name="Straight Arrow Connector 25">
            <a:extLst>
              <a:ext uri="{FF2B5EF4-FFF2-40B4-BE49-F238E27FC236}">
                <a16:creationId xmlns:a16="http://schemas.microsoft.com/office/drawing/2014/main" id="{C1FD16F8-8764-4D0A-B1C2-3BCED2485FE5}"/>
              </a:ext>
            </a:extLst>
          </p:cNvPr>
          <p:cNvCxnSpPr>
            <a:stCxn id="43" idx="2"/>
            <a:endCxn id="21" idx="1"/>
          </p:cNvCxnSpPr>
          <p:nvPr/>
        </p:nvCxnSpPr>
        <p:spPr>
          <a:xfrm>
            <a:off x="7832681" y="4998763"/>
            <a:ext cx="2254554" cy="682504"/>
          </a:xfrm>
          <a:prstGeom prst="straightConnector1">
            <a:avLst/>
          </a:prstGeom>
          <a:noFill/>
          <a:ln w="0">
            <a:solidFill>
              <a:srgbClr val="000000"/>
            </a:solidFill>
            <a:prstDash val="solid"/>
            <a:tailEnd type="arrow"/>
          </a:ln>
        </p:spPr>
      </p:cxnSp>
      <p:cxnSp>
        <p:nvCxnSpPr>
          <p:cNvPr id="27" name="Straight Arrow Connector 26">
            <a:extLst>
              <a:ext uri="{FF2B5EF4-FFF2-40B4-BE49-F238E27FC236}">
                <a16:creationId xmlns:a16="http://schemas.microsoft.com/office/drawing/2014/main" id="{C0EF0218-EC13-475B-B47A-6AF932ABAB96}"/>
              </a:ext>
            </a:extLst>
          </p:cNvPr>
          <p:cNvCxnSpPr>
            <a:stCxn id="43" idx="2"/>
            <a:endCxn id="22" idx="0"/>
          </p:cNvCxnSpPr>
          <p:nvPr/>
        </p:nvCxnSpPr>
        <p:spPr>
          <a:xfrm>
            <a:off x="7832681" y="4998763"/>
            <a:ext cx="1518647" cy="906062"/>
          </a:xfrm>
          <a:prstGeom prst="straightConnector1">
            <a:avLst/>
          </a:prstGeom>
          <a:noFill/>
          <a:ln w="0">
            <a:solidFill>
              <a:srgbClr val="000000"/>
            </a:solidFill>
            <a:prstDash val="solid"/>
            <a:tailEnd type="arrow"/>
          </a:ln>
        </p:spPr>
      </p:cxnSp>
      <p:cxnSp>
        <p:nvCxnSpPr>
          <p:cNvPr id="28" name="Straight Arrow Connector 27">
            <a:extLst>
              <a:ext uri="{FF2B5EF4-FFF2-40B4-BE49-F238E27FC236}">
                <a16:creationId xmlns:a16="http://schemas.microsoft.com/office/drawing/2014/main" id="{1FB81D16-4B0A-493E-8FBE-2B0882804D49}"/>
              </a:ext>
            </a:extLst>
          </p:cNvPr>
          <p:cNvCxnSpPr>
            <a:stCxn id="43" idx="2"/>
            <a:endCxn id="19" idx="0"/>
          </p:cNvCxnSpPr>
          <p:nvPr/>
        </p:nvCxnSpPr>
        <p:spPr>
          <a:xfrm flipH="1">
            <a:off x="6306376" y="4998763"/>
            <a:ext cx="1526305" cy="940082"/>
          </a:xfrm>
          <a:prstGeom prst="straightConnector1">
            <a:avLst/>
          </a:prstGeom>
          <a:noFill/>
          <a:ln w="0">
            <a:solidFill>
              <a:srgbClr val="000000"/>
            </a:solidFill>
            <a:prstDash val="solid"/>
            <a:tailEnd type="arrow"/>
          </a:ln>
        </p:spPr>
      </p:cxnSp>
      <p:cxnSp>
        <p:nvCxnSpPr>
          <p:cNvPr id="42" name="Straight Arrow Connector 41">
            <a:extLst>
              <a:ext uri="{FF2B5EF4-FFF2-40B4-BE49-F238E27FC236}">
                <a16:creationId xmlns:a16="http://schemas.microsoft.com/office/drawing/2014/main" id="{7A6C6AF7-80C7-48E6-A64B-0BA6A83C7849}"/>
              </a:ext>
            </a:extLst>
          </p:cNvPr>
          <p:cNvCxnSpPr>
            <a:stCxn id="43" idx="2"/>
            <a:endCxn id="23" idx="0"/>
          </p:cNvCxnSpPr>
          <p:nvPr/>
        </p:nvCxnSpPr>
        <p:spPr>
          <a:xfrm>
            <a:off x="7832681" y="4998763"/>
            <a:ext cx="37319" cy="1317542"/>
          </a:xfrm>
          <a:prstGeom prst="straightConnector1">
            <a:avLst/>
          </a:prstGeom>
          <a:noFill/>
          <a:ln w="0">
            <a:solidFill>
              <a:srgbClr val="000000"/>
            </a:solidFill>
            <a:prstDash val="solid"/>
            <a:tailEnd type="arrow"/>
          </a:ln>
        </p:spPr>
      </p:cxnSp>
      <p:sp>
        <p:nvSpPr>
          <p:cNvPr id="43" name="TextBox 42">
            <a:extLst>
              <a:ext uri="{FF2B5EF4-FFF2-40B4-BE49-F238E27FC236}">
                <a16:creationId xmlns:a16="http://schemas.microsoft.com/office/drawing/2014/main" id="{3603A6D4-02D8-4FF4-8C18-4DD70A2BF76B}"/>
              </a:ext>
            </a:extLst>
          </p:cNvPr>
          <p:cNvSpPr txBox="1"/>
          <p:nvPr/>
        </p:nvSpPr>
        <p:spPr>
          <a:xfrm>
            <a:off x="7093402" y="4622917"/>
            <a:ext cx="1478557" cy="375846"/>
          </a:xfrm>
          <a:prstGeom prst="rect">
            <a:avLst/>
          </a:prstGeom>
          <a:solidFill>
            <a:srgbClr val="FF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764">
                <a:solidFill>
                  <a:prstClr val="black"/>
                </a:solidFill>
                <a:latin typeface="IBM Plex Sans" panose="020B0503050203000203" pitchFamily="34" charset="0"/>
                <a:ea typeface="Microsoft YaHei" pitchFamily="2"/>
                <a:cs typeface="Mangal" pitchFamily="2"/>
              </a:rPr>
              <a:t>API Gateway</a:t>
            </a:r>
          </a:p>
        </p:txBody>
      </p:sp>
      <p:cxnSp>
        <p:nvCxnSpPr>
          <p:cNvPr id="44" name="Straight Arrow Connector 43">
            <a:extLst>
              <a:ext uri="{FF2B5EF4-FFF2-40B4-BE49-F238E27FC236}">
                <a16:creationId xmlns:a16="http://schemas.microsoft.com/office/drawing/2014/main" id="{5748575E-D780-4E8A-AC45-3535CC061C41}"/>
              </a:ext>
            </a:extLst>
          </p:cNvPr>
          <p:cNvCxnSpPr>
            <a:stCxn id="24" idx="2"/>
            <a:endCxn id="43" idx="0"/>
          </p:cNvCxnSpPr>
          <p:nvPr/>
        </p:nvCxnSpPr>
        <p:spPr>
          <a:xfrm>
            <a:off x="7825229" y="3064641"/>
            <a:ext cx="7452" cy="1558276"/>
          </a:xfrm>
          <a:prstGeom prst="straightConnector1">
            <a:avLst/>
          </a:prstGeom>
          <a:noFill/>
          <a:ln w="0">
            <a:solidFill>
              <a:srgbClr val="000000"/>
            </a:solidFill>
            <a:prstDash val="solid"/>
            <a:headEnd type="arrow"/>
            <a:tailEnd type="arrow"/>
          </a:ln>
        </p:spPr>
      </p:cxnSp>
      <p:sp>
        <p:nvSpPr>
          <p:cNvPr id="45" name="Freeform: Shape 44">
            <a:extLst>
              <a:ext uri="{FF2B5EF4-FFF2-40B4-BE49-F238E27FC236}">
                <a16:creationId xmlns:a16="http://schemas.microsoft.com/office/drawing/2014/main" id="{69B8E13A-FC57-4D52-A42C-F9943D078999}"/>
              </a:ext>
            </a:extLst>
          </p:cNvPr>
          <p:cNvSpPr/>
          <p:nvPr/>
        </p:nvSpPr>
        <p:spPr>
          <a:xfrm>
            <a:off x="6670331" y="3435944"/>
            <a:ext cx="2284848" cy="86086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800" b="1">
                <a:solidFill>
                  <a:prstClr val="black"/>
                </a:solidFill>
                <a:latin typeface="IBM Plex Sans" panose="020B0503050203000203" pitchFamily="34" charset="0"/>
                <a:ea typeface="Microsoft YaHei" pitchFamily="2"/>
                <a:cs typeface="Mangal" pitchFamily="2"/>
              </a:rPr>
              <a:t>        Public Internet</a:t>
            </a:r>
          </a:p>
        </p:txBody>
      </p:sp>
      <p:sp>
        <p:nvSpPr>
          <p:cNvPr id="46" name="TextBox 45">
            <a:extLst>
              <a:ext uri="{FF2B5EF4-FFF2-40B4-BE49-F238E27FC236}">
                <a16:creationId xmlns:a16="http://schemas.microsoft.com/office/drawing/2014/main" id="{5E7043B4-EDE7-485E-8854-939DB412090F}"/>
              </a:ext>
            </a:extLst>
          </p:cNvPr>
          <p:cNvSpPr txBox="1"/>
          <p:nvPr/>
        </p:nvSpPr>
        <p:spPr>
          <a:xfrm>
            <a:off x="8543699" y="3041961"/>
            <a:ext cx="1345252"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HTTP / REST</a:t>
            </a:r>
          </a:p>
        </p:txBody>
      </p:sp>
      <p:sp>
        <p:nvSpPr>
          <p:cNvPr id="47" name="TextBox 46">
            <a:extLst>
              <a:ext uri="{FF2B5EF4-FFF2-40B4-BE49-F238E27FC236}">
                <a16:creationId xmlns:a16="http://schemas.microsoft.com/office/drawing/2014/main" id="{3E3990E9-7FC6-40A4-B37F-427C2EF0444C}"/>
              </a:ext>
            </a:extLst>
          </p:cNvPr>
          <p:cNvSpPr txBox="1"/>
          <p:nvPr/>
        </p:nvSpPr>
        <p:spPr>
          <a:xfrm>
            <a:off x="5087267" y="5081865"/>
            <a:ext cx="1345252"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HTTP / REST</a:t>
            </a:r>
          </a:p>
        </p:txBody>
      </p:sp>
      <p:sp>
        <p:nvSpPr>
          <p:cNvPr id="49" name="TextBox 48">
            <a:extLst>
              <a:ext uri="{FF2B5EF4-FFF2-40B4-BE49-F238E27FC236}">
                <a16:creationId xmlns:a16="http://schemas.microsoft.com/office/drawing/2014/main" id="{2927AAC3-4BED-4DFA-9E3D-2CA1A68CD93A}"/>
              </a:ext>
            </a:extLst>
          </p:cNvPr>
          <p:cNvSpPr txBox="1"/>
          <p:nvPr/>
        </p:nvSpPr>
        <p:spPr>
          <a:xfrm>
            <a:off x="9420767" y="5081865"/>
            <a:ext cx="738419"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AMQP</a:t>
            </a:r>
          </a:p>
        </p:txBody>
      </p:sp>
      <p:sp>
        <p:nvSpPr>
          <p:cNvPr id="50" name="TextBox 49">
            <a:extLst>
              <a:ext uri="{FF2B5EF4-FFF2-40B4-BE49-F238E27FC236}">
                <a16:creationId xmlns:a16="http://schemas.microsoft.com/office/drawing/2014/main" id="{22F98BF4-AC12-4AC2-9DDA-167EAF10264B}"/>
              </a:ext>
            </a:extLst>
          </p:cNvPr>
          <p:cNvSpPr txBox="1"/>
          <p:nvPr/>
        </p:nvSpPr>
        <p:spPr>
          <a:xfrm>
            <a:off x="8543699" y="3041961"/>
            <a:ext cx="1345252"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HTTP / REST</a:t>
            </a:r>
          </a:p>
        </p:txBody>
      </p:sp>
      <p:sp>
        <p:nvSpPr>
          <p:cNvPr id="51" name="TextBox 50">
            <a:extLst>
              <a:ext uri="{FF2B5EF4-FFF2-40B4-BE49-F238E27FC236}">
                <a16:creationId xmlns:a16="http://schemas.microsoft.com/office/drawing/2014/main" id="{06034DCE-ECE9-42AE-824A-4F2F556885C7}"/>
              </a:ext>
            </a:extLst>
          </p:cNvPr>
          <p:cNvSpPr txBox="1"/>
          <p:nvPr/>
        </p:nvSpPr>
        <p:spPr>
          <a:xfrm>
            <a:off x="7967627" y="5757729"/>
            <a:ext cx="558883"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JMS</a:t>
            </a:r>
          </a:p>
        </p:txBody>
      </p:sp>
      <p:sp>
        <p:nvSpPr>
          <p:cNvPr id="52" name="TextBox 51">
            <a:extLst>
              <a:ext uri="{FF2B5EF4-FFF2-40B4-BE49-F238E27FC236}">
                <a16:creationId xmlns:a16="http://schemas.microsoft.com/office/drawing/2014/main" id="{579C61F7-E631-4ABB-95BC-FEDF1437F69A}"/>
              </a:ext>
            </a:extLst>
          </p:cNvPr>
          <p:cNvSpPr txBox="1"/>
          <p:nvPr/>
        </p:nvSpPr>
        <p:spPr>
          <a:xfrm>
            <a:off x="6897779" y="5575640"/>
            <a:ext cx="690393"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SOAP</a:t>
            </a:r>
          </a:p>
        </p:txBody>
      </p:sp>
    </p:spTree>
    <p:extLst>
      <p:ext uri="{BB962C8B-B14F-4D97-AF65-F5344CB8AC3E}">
        <p14:creationId xmlns:p14="http://schemas.microsoft.com/office/powerpoint/2010/main" val="4138424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Protocol Translation: The Issue (continued)</a:t>
            </a:r>
            <a:br>
              <a:rPr lang="en-IN" dirty="0"/>
            </a:b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6629400" cy="400110"/>
          </a:xfrm>
          <a:prstGeom prst="rect">
            <a:avLst/>
          </a:prstGeom>
        </p:spPr>
        <p:txBody>
          <a:bodyPr wrap="square">
            <a:spAutoFit/>
          </a:bodyPr>
          <a:lstStyle/>
          <a:p>
            <a:r>
              <a:rPr lang="en-US" sz="2000" dirty="0">
                <a:latin typeface="IBM Plex Sans" panose="020B0503050203000203" pitchFamily="34" charset="0"/>
              </a:rPr>
              <a:t>Adapters can be used.</a:t>
            </a:r>
          </a:p>
        </p:txBody>
      </p:sp>
      <p:sp>
        <p:nvSpPr>
          <p:cNvPr id="29" name="TextBox 28">
            <a:extLst>
              <a:ext uri="{FF2B5EF4-FFF2-40B4-BE49-F238E27FC236}">
                <a16:creationId xmlns:a16="http://schemas.microsoft.com/office/drawing/2014/main" id="{661A8621-D811-4E41-BFC9-BF9AECC4FCA1}"/>
              </a:ext>
            </a:extLst>
          </p:cNvPr>
          <p:cNvSpPr txBox="1"/>
          <p:nvPr/>
        </p:nvSpPr>
        <p:spPr>
          <a:xfrm>
            <a:off x="8772441" y="4741180"/>
            <a:ext cx="1075948" cy="581928"/>
          </a:xfrm>
          <a:prstGeom prst="rect">
            <a:avLst/>
          </a:prstGeom>
          <a:solidFill>
            <a:srgbClr val="FF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500">
                <a:solidFill>
                  <a:prstClr val="black"/>
                </a:solidFill>
                <a:latin typeface="IBM Plex Sans" panose="020B0503050203000203" pitchFamily="34" charset="0"/>
                <a:ea typeface="Microsoft YaHei" pitchFamily="2"/>
                <a:cs typeface="Mangal" pitchFamily="2"/>
              </a:rPr>
              <a:t>Messaging</a:t>
            </a:r>
          </a:p>
          <a:p>
            <a:pPr algn="ctr" defTabSz="822960" hangingPunct="0"/>
            <a:r>
              <a:rPr lang="en-US" sz="1500">
                <a:solidFill>
                  <a:prstClr val="black"/>
                </a:solidFill>
                <a:latin typeface="IBM Plex Sans" panose="020B0503050203000203" pitchFamily="34" charset="0"/>
                <a:ea typeface="Microsoft YaHei" pitchFamily="2"/>
                <a:cs typeface="Mangal" pitchFamily="2"/>
              </a:rPr>
              <a:t>Adapter</a:t>
            </a:r>
          </a:p>
        </p:txBody>
      </p:sp>
      <p:sp>
        <p:nvSpPr>
          <p:cNvPr id="30" name="TextBox 29">
            <a:extLst>
              <a:ext uri="{FF2B5EF4-FFF2-40B4-BE49-F238E27FC236}">
                <a16:creationId xmlns:a16="http://schemas.microsoft.com/office/drawing/2014/main" id="{3FEB4070-92F7-455A-8DF2-97F21BA629AF}"/>
              </a:ext>
            </a:extLst>
          </p:cNvPr>
          <p:cNvSpPr txBox="1"/>
          <p:nvPr/>
        </p:nvSpPr>
        <p:spPr>
          <a:xfrm>
            <a:off x="5664309" y="5501933"/>
            <a:ext cx="1075948" cy="581928"/>
          </a:xfrm>
          <a:prstGeom prst="rect">
            <a:avLst/>
          </a:prstGeom>
          <a:solidFill>
            <a:srgbClr val="FF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500">
                <a:solidFill>
                  <a:prstClr val="black"/>
                </a:solidFill>
                <a:latin typeface="IBM Plex Sans" panose="020B0503050203000203" pitchFamily="34" charset="0"/>
                <a:ea typeface="Microsoft YaHei" pitchFamily="2"/>
                <a:cs typeface="Mangal" pitchFamily="2"/>
              </a:rPr>
              <a:t>Messaging</a:t>
            </a:r>
          </a:p>
          <a:p>
            <a:pPr algn="ctr" defTabSz="822960" hangingPunct="0"/>
            <a:r>
              <a:rPr lang="en-US" sz="1500">
                <a:solidFill>
                  <a:prstClr val="black"/>
                </a:solidFill>
                <a:latin typeface="IBM Plex Sans" panose="020B0503050203000203" pitchFamily="34" charset="0"/>
                <a:ea typeface="Microsoft YaHei" pitchFamily="2"/>
                <a:cs typeface="Mangal" pitchFamily="2"/>
              </a:rPr>
              <a:t>Adapter</a:t>
            </a:r>
          </a:p>
        </p:txBody>
      </p:sp>
      <p:sp>
        <p:nvSpPr>
          <p:cNvPr id="31" name="TextBox 30">
            <a:extLst>
              <a:ext uri="{FF2B5EF4-FFF2-40B4-BE49-F238E27FC236}">
                <a16:creationId xmlns:a16="http://schemas.microsoft.com/office/drawing/2014/main" id="{8F801A85-902A-4E0F-B399-B0E1BA088435}"/>
              </a:ext>
            </a:extLst>
          </p:cNvPr>
          <p:cNvSpPr txBox="1"/>
          <p:nvPr/>
        </p:nvSpPr>
        <p:spPr>
          <a:xfrm>
            <a:off x="3930233" y="5285674"/>
            <a:ext cx="1257921" cy="331859"/>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Microservice</a:t>
            </a:r>
          </a:p>
        </p:txBody>
      </p:sp>
      <p:sp>
        <p:nvSpPr>
          <p:cNvPr id="32" name="TextBox 31">
            <a:extLst>
              <a:ext uri="{FF2B5EF4-FFF2-40B4-BE49-F238E27FC236}">
                <a16:creationId xmlns:a16="http://schemas.microsoft.com/office/drawing/2014/main" id="{02276C25-2BD8-43D1-BE86-6136E34ED487}"/>
              </a:ext>
            </a:extLst>
          </p:cNvPr>
          <p:cNvSpPr txBox="1"/>
          <p:nvPr/>
        </p:nvSpPr>
        <p:spPr>
          <a:xfrm>
            <a:off x="2428817" y="4919230"/>
            <a:ext cx="1257921" cy="331859"/>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Microservice</a:t>
            </a:r>
          </a:p>
        </p:txBody>
      </p:sp>
      <p:sp>
        <p:nvSpPr>
          <p:cNvPr id="33" name="TextBox 32">
            <a:extLst>
              <a:ext uri="{FF2B5EF4-FFF2-40B4-BE49-F238E27FC236}">
                <a16:creationId xmlns:a16="http://schemas.microsoft.com/office/drawing/2014/main" id="{58F26242-E598-4E7C-B0D1-5AE34D68ED89}"/>
              </a:ext>
            </a:extLst>
          </p:cNvPr>
          <p:cNvSpPr txBox="1"/>
          <p:nvPr/>
        </p:nvSpPr>
        <p:spPr>
          <a:xfrm>
            <a:off x="8598425" y="5714973"/>
            <a:ext cx="1257921" cy="331859"/>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Microservice</a:t>
            </a:r>
          </a:p>
        </p:txBody>
      </p:sp>
      <p:sp>
        <p:nvSpPr>
          <p:cNvPr id="34" name="TextBox 33">
            <a:extLst>
              <a:ext uri="{FF2B5EF4-FFF2-40B4-BE49-F238E27FC236}">
                <a16:creationId xmlns:a16="http://schemas.microsoft.com/office/drawing/2014/main" id="{AA5B8652-3B71-49ED-898D-D60E9EE57FE8}"/>
              </a:ext>
            </a:extLst>
          </p:cNvPr>
          <p:cNvSpPr txBox="1"/>
          <p:nvPr/>
        </p:nvSpPr>
        <p:spPr>
          <a:xfrm>
            <a:off x="6975185" y="5251654"/>
            <a:ext cx="1257921" cy="331859"/>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Microservice</a:t>
            </a:r>
          </a:p>
        </p:txBody>
      </p:sp>
      <p:sp>
        <p:nvSpPr>
          <p:cNvPr id="35" name="TextBox 34">
            <a:extLst>
              <a:ext uri="{FF2B5EF4-FFF2-40B4-BE49-F238E27FC236}">
                <a16:creationId xmlns:a16="http://schemas.microsoft.com/office/drawing/2014/main" id="{69F3B8C8-05AD-4EBB-AB68-F6A2BCF9C117}"/>
              </a:ext>
            </a:extLst>
          </p:cNvPr>
          <p:cNvSpPr txBox="1"/>
          <p:nvPr/>
        </p:nvSpPr>
        <p:spPr>
          <a:xfrm>
            <a:off x="5491264" y="6275818"/>
            <a:ext cx="1257921" cy="331859"/>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Microservice</a:t>
            </a:r>
          </a:p>
        </p:txBody>
      </p:sp>
      <p:pic>
        <p:nvPicPr>
          <p:cNvPr id="36" name="Picture 35">
            <a:extLst>
              <a:ext uri="{FF2B5EF4-FFF2-40B4-BE49-F238E27FC236}">
                <a16:creationId xmlns:a16="http://schemas.microsoft.com/office/drawing/2014/main" id="{33FA4CDE-681E-49AC-861D-6F105C704253}"/>
              </a:ext>
            </a:extLst>
          </p:cNvPr>
          <p:cNvPicPr>
            <a:picLocks noChangeAspect="1"/>
          </p:cNvPicPr>
          <p:nvPr/>
        </p:nvPicPr>
        <p:blipFill>
          <a:blip r:embed="rId2">
            <a:lum/>
            <a:alphaModFix/>
          </a:blip>
          <a:srcRect/>
          <a:stretch>
            <a:fillRect/>
          </a:stretch>
        </p:blipFill>
        <p:spPr>
          <a:xfrm>
            <a:off x="5737472" y="1571408"/>
            <a:ext cx="888795" cy="946221"/>
          </a:xfrm>
          <a:prstGeom prst="rect">
            <a:avLst/>
          </a:prstGeom>
          <a:noFill/>
          <a:ln>
            <a:noFill/>
          </a:ln>
        </p:spPr>
      </p:pic>
      <p:cxnSp>
        <p:nvCxnSpPr>
          <p:cNvPr id="37" name="Straight Arrow Connector 36">
            <a:extLst>
              <a:ext uri="{FF2B5EF4-FFF2-40B4-BE49-F238E27FC236}">
                <a16:creationId xmlns:a16="http://schemas.microsoft.com/office/drawing/2014/main" id="{84DBF600-BA63-4D99-8415-B208948BA057}"/>
              </a:ext>
            </a:extLst>
          </p:cNvPr>
          <p:cNvCxnSpPr>
            <a:stCxn id="48" idx="2"/>
            <a:endCxn id="32" idx="3"/>
          </p:cNvCxnSpPr>
          <p:nvPr/>
        </p:nvCxnSpPr>
        <p:spPr>
          <a:xfrm flipH="1">
            <a:off x="3686738" y="4323598"/>
            <a:ext cx="2495132" cy="761562"/>
          </a:xfrm>
          <a:prstGeom prst="straightConnector1">
            <a:avLst/>
          </a:prstGeom>
          <a:noFill/>
          <a:ln w="0">
            <a:solidFill>
              <a:srgbClr val="000000"/>
            </a:solidFill>
            <a:prstDash val="solid"/>
            <a:tailEnd type="arrow"/>
          </a:ln>
        </p:spPr>
      </p:cxnSp>
      <p:cxnSp>
        <p:nvCxnSpPr>
          <p:cNvPr id="38" name="Straight Arrow Connector 37">
            <a:extLst>
              <a:ext uri="{FF2B5EF4-FFF2-40B4-BE49-F238E27FC236}">
                <a16:creationId xmlns:a16="http://schemas.microsoft.com/office/drawing/2014/main" id="{F1F1EEF7-1545-4DBE-96CE-096041FB52CA}"/>
              </a:ext>
            </a:extLst>
          </p:cNvPr>
          <p:cNvCxnSpPr>
            <a:stCxn id="48" idx="2"/>
            <a:endCxn id="29" idx="1"/>
          </p:cNvCxnSpPr>
          <p:nvPr/>
        </p:nvCxnSpPr>
        <p:spPr>
          <a:xfrm>
            <a:off x="6181870" y="4323598"/>
            <a:ext cx="2590571" cy="708546"/>
          </a:xfrm>
          <a:prstGeom prst="straightConnector1">
            <a:avLst/>
          </a:prstGeom>
          <a:noFill/>
          <a:ln w="0">
            <a:solidFill>
              <a:srgbClr val="000000"/>
            </a:solidFill>
            <a:prstDash val="solid"/>
            <a:tailEnd type="arrow"/>
          </a:ln>
        </p:spPr>
      </p:cxnSp>
      <p:cxnSp>
        <p:nvCxnSpPr>
          <p:cNvPr id="39" name="Straight Arrow Connector 38">
            <a:extLst>
              <a:ext uri="{FF2B5EF4-FFF2-40B4-BE49-F238E27FC236}">
                <a16:creationId xmlns:a16="http://schemas.microsoft.com/office/drawing/2014/main" id="{DF2485D8-91E8-49D0-8738-6B4A233BCBFA}"/>
              </a:ext>
            </a:extLst>
          </p:cNvPr>
          <p:cNvCxnSpPr>
            <a:stCxn id="48" idx="2"/>
            <a:endCxn id="34" idx="0"/>
          </p:cNvCxnSpPr>
          <p:nvPr/>
        </p:nvCxnSpPr>
        <p:spPr>
          <a:xfrm>
            <a:off x="6181870" y="4323598"/>
            <a:ext cx="1422276" cy="928056"/>
          </a:xfrm>
          <a:prstGeom prst="straightConnector1">
            <a:avLst/>
          </a:prstGeom>
          <a:noFill/>
          <a:ln w="0">
            <a:solidFill>
              <a:srgbClr val="000000"/>
            </a:solidFill>
            <a:prstDash val="solid"/>
            <a:tailEnd type="arrow"/>
          </a:ln>
        </p:spPr>
      </p:cxnSp>
      <p:cxnSp>
        <p:nvCxnSpPr>
          <p:cNvPr id="40" name="Straight Arrow Connector 39">
            <a:extLst>
              <a:ext uri="{FF2B5EF4-FFF2-40B4-BE49-F238E27FC236}">
                <a16:creationId xmlns:a16="http://schemas.microsoft.com/office/drawing/2014/main" id="{CF94A547-6023-4B1D-B835-7D8268E04522}"/>
              </a:ext>
            </a:extLst>
          </p:cNvPr>
          <p:cNvCxnSpPr>
            <a:stCxn id="48" idx="2"/>
            <a:endCxn id="31" idx="0"/>
          </p:cNvCxnSpPr>
          <p:nvPr/>
        </p:nvCxnSpPr>
        <p:spPr>
          <a:xfrm flipH="1">
            <a:off x="4559194" y="4323598"/>
            <a:ext cx="1622676" cy="962076"/>
          </a:xfrm>
          <a:prstGeom prst="straightConnector1">
            <a:avLst/>
          </a:prstGeom>
          <a:noFill/>
          <a:ln w="0">
            <a:solidFill>
              <a:srgbClr val="000000"/>
            </a:solidFill>
            <a:prstDash val="solid"/>
            <a:tailEnd type="arrow"/>
          </a:ln>
        </p:spPr>
      </p:cxnSp>
      <p:cxnSp>
        <p:nvCxnSpPr>
          <p:cNvPr id="41" name="Straight Arrow Connector 40">
            <a:extLst>
              <a:ext uri="{FF2B5EF4-FFF2-40B4-BE49-F238E27FC236}">
                <a16:creationId xmlns:a16="http://schemas.microsoft.com/office/drawing/2014/main" id="{DDCB0F29-B668-476C-AB66-B5CF069F4104}"/>
              </a:ext>
            </a:extLst>
          </p:cNvPr>
          <p:cNvCxnSpPr>
            <a:stCxn id="48" idx="2"/>
            <a:endCxn id="30" idx="0"/>
          </p:cNvCxnSpPr>
          <p:nvPr/>
        </p:nvCxnSpPr>
        <p:spPr>
          <a:xfrm>
            <a:off x="6181870" y="4323598"/>
            <a:ext cx="20413" cy="1178335"/>
          </a:xfrm>
          <a:prstGeom prst="straightConnector1">
            <a:avLst/>
          </a:prstGeom>
          <a:noFill/>
          <a:ln w="0">
            <a:solidFill>
              <a:srgbClr val="000000"/>
            </a:solidFill>
            <a:prstDash val="solid"/>
            <a:tailEnd type="arrow"/>
          </a:ln>
        </p:spPr>
      </p:cxnSp>
      <p:sp>
        <p:nvSpPr>
          <p:cNvPr id="48" name="TextBox 47">
            <a:extLst>
              <a:ext uri="{FF2B5EF4-FFF2-40B4-BE49-F238E27FC236}">
                <a16:creationId xmlns:a16="http://schemas.microsoft.com/office/drawing/2014/main" id="{37F6D817-AC1D-47EC-B0D8-1D5F16628909}"/>
              </a:ext>
            </a:extLst>
          </p:cNvPr>
          <p:cNvSpPr txBox="1"/>
          <p:nvPr/>
        </p:nvSpPr>
        <p:spPr>
          <a:xfrm>
            <a:off x="5540984" y="3991739"/>
            <a:ext cx="1281772" cy="331859"/>
          </a:xfrm>
          <a:prstGeom prst="rect">
            <a:avLst/>
          </a:prstGeom>
          <a:solidFill>
            <a:srgbClr val="FF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500">
                <a:solidFill>
                  <a:prstClr val="black"/>
                </a:solidFill>
                <a:latin typeface="IBM Plex Sans" panose="020B0503050203000203" pitchFamily="34" charset="0"/>
                <a:ea typeface="Microsoft YaHei" pitchFamily="2"/>
                <a:cs typeface="Mangal" pitchFamily="2"/>
              </a:rPr>
              <a:t>API Gateway</a:t>
            </a:r>
          </a:p>
        </p:txBody>
      </p:sp>
      <p:cxnSp>
        <p:nvCxnSpPr>
          <p:cNvPr id="53" name="Straight Arrow Connector 52">
            <a:extLst>
              <a:ext uri="{FF2B5EF4-FFF2-40B4-BE49-F238E27FC236}">
                <a16:creationId xmlns:a16="http://schemas.microsoft.com/office/drawing/2014/main" id="{74DADB0E-B28A-4207-8FC6-BFD5A572349A}"/>
              </a:ext>
            </a:extLst>
          </p:cNvPr>
          <p:cNvCxnSpPr>
            <a:cxnSpLocks/>
            <a:stCxn id="36" idx="2"/>
            <a:endCxn id="48" idx="0"/>
          </p:cNvCxnSpPr>
          <p:nvPr/>
        </p:nvCxnSpPr>
        <p:spPr>
          <a:xfrm>
            <a:off x="6181870" y="2517629"/>
            <a:ext cx="0" cy="1474110"/>
          </a:xfrm>
          <a:prstGeom prst="straightConnector1">
            <a:avLst/>
          </a:prstGeom>
          <a:noFill/>
          <a:ln w="0">
            <a:solidFill>
              <a:srgbClr val="000000"/>
            </a:solidFill>
            <a:prstDash val="solid"/>
            <a:headEnd type="arrow"/>
            <a:tailEnd type="arrow"/>
          </a:ln>
        </p:spPr>
      </p:cxnSp>
      <p:sp>
        <p:nvSpPr>
          <p:cNvPr id="54" name="Freeform: Shape 53">
            <a:extLst>
              <a:ext uri="{FF2B5EF4-FFF2-40B4-BE49-F238E27FC236}">
                <a16:creationId xmlns:a16="http://schemas.microsoft.com/office/drawing/2014/main" id="{C8756EFD-5C66-4BF1-A3E5-2DBF7E097EFD}"/>
              </a:ext>
            </a:extLst>
          </p:cNvPr>
          <p:cNvSpPr/>
          <p:nvPr/>
        </p:nvSpPr>
        <p:spPr>
          <a:xfrm>
            <a:off x="5019521" y="2782773"/>
            <a:ext cx="2284848" cy="860868"/>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500" b="1">
                <a:solidFill>
                  <a:prstClr val="black"/>
                </a:solidFill>
                <a:latin typeface="IBM Plex Sans" panose="020B0503050203000203" pitchFamily="34" charset="0"/>
                <a:ea typeface="Microsoft YaHei" pitchFamily="2"/>
                <a:cs typeface="Mangal" pitchFamily="2"/>
              </a:rPr>
              <a:t>        Public Internet</a:t>
            </a:r>
          </a:p>
        </p:txBody>
      </p:sp>
      <p:sp>
        <p:nvSpPr>
          <p:cNvPr id="55" name="TextBox 54">
            <a:extLst>
              <a:ext uri="{FF2B5EF4-FFF2-40B4-BE49-F238E27FC236}">
                <a16:creationId xmlns:a16="http://schemas.microsoft.com/office/drawing/2014/main" id="{AE6B6ED3-8278-476D-9A11-B483D19F044C}"/>
              </a:ext>
            </a:extLst>
          </p:cNvPr>
          <p:cNvSpPr txBox="1"/>
          <p:nvPr/>
        </p:nvSpPr>
        <p:spPr>
          <a:xfrm>
            <a:off x="6892889" y="2388790"/>
            <a:ext cx="1257728" cy="331859"/>
          </a:xfrm>
          <a:prstGeom prst="rect">
            <a:avLst/>
          </a:prstGeom>
          <a:noFill/>
          <a:ln>
            <a:noFill/>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HTTP / REST</a:t>
            </a:r>
          </a:p>
        </p:txBody>
      </p:sp>
      <p:sp>
        <p:nvSpPr>
          <p:cNvPr id="56" name="TextBox 55">
            <a:extLst>
              <a:ext uri="{FF2B5EF4-FFF2-40B4-BE49-F238E27FC236}">
                <a16:creationId xmlns:a16="http://schemas.microsoft.com/office/drawing/2014/main" id="{74B25AD7-489C-4947-9B7B-E2E6C251DC05}"/>
              </a:ext>
            </a:extLst>
          </p:cNvPr>
          <p:cNvSpPr txBox="1"/>
          <p:nvPr/>
        </p:nvSpPr>
        <p:spPr>
          <a:xfrm>
            <a:off x="3436457" y="4428694"/>
            <a:ext cx="1257728" cy="331859"/>
          </a:xfrm>
          <a:prstGeom prst="rect">
            <a:avLst/>
          </a:prstGeom>
          <a:noFill/>
          <a:ln>
            <a:noFill/>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HTTP / REST</a:t>
            </a:r>
          </a:p>
        </p:txBody>
      </p:sp>
      <p:sp>
        <p:nvSpPr>
          <p:cNvPr id="57" name="TextBox 56">
            <a:extLst>
              <a:ext uri="{FF2B5EF4-FFF2-40B4-BE49-F238E27FC236}">
                <a16:creationId xmlns:a16="http://schemas.microsoft.com/office/drawing/2014/main" id="{69062311-948E-4115-BF37-ECE391B1A0B5}"/>
              </a:ext>
            </a:extLst>
          </p:cNvPr>
          <p:cNvSpPr txBox="1"/>
          <p:nvPr/>
        </p:nvSpPr>
        <p:spPr>
          <a:xfrm>
            <a:off x="7769957" y="4428694"/>
            <a:ext cx="695844" cy="331859"/>
          </a:xfrm>
          <a:prstGeom prst="rect">
            <a:avLst/>
          </a:prstGeom>
          <a:noFill/>
          <a:ln>
            <a:noFill/>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AMQP</a:t>
            </a:r>
          </a:p>
        </p:txBody>
      </p:sp>
      <p:sp>
        <p:nvSpPr>
          <p:cNvPr id="58" name="TextBox 57">
            <a:extLst>
              <a:ext uri="{FF2B5EF4-FFF2-40B4-BE49-F238E27FC236}">
                <a16:creationId xmlns:a16="http://schemas.microsoft.com/office/drawing/2014/main" id="{F1B6CECE-D3D7-4B2F-9A37-22DF3208E34D}"/>
              </a:ext>
            </a:extLst>
          </p:cNvPr>
          <p:cNvSpPr txBox="1"/>
          <p:nvPr/>
        </p:nvSpPr>
        <p:spPr>
          <a:xfrm>
            <a:off x="6892889" y="2388790"/>
            <a:ext cx="1257728" cy="331859"/>
          </a:xfrm>
          <a:prstGeom prst="rect">
            <a:avLst/>
          </a:prstGeom>
          <a:noFill/>
          <a:ln>
            <a:noFill/>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HTTP / REST</a:t>
            </a:r>
          </a:p>
        </p:txBody>
      </p:sp>
      <p:sp>
        <p:nvSpPr>
          <p:cNvPr id="59" name="TextBox 58">
            <a:extLst>
              <a:ext uri="{FF2B5EF4-FFF2-40B4-BE49-F238E27FC236}">
                <a16:creationId xmlns:a16="http://schemas.microsoft.com/office/drawing/2014/main" id="{B48CFAF8-6FE9-420E-9B81-B00A1979C889}"/>
              </a:ext>
            </a:extLst>
          </p:cNvPr>
          <p:cNvSpPr txBox="1"/>
          <p:nvPr/>
        </p:nvSpPr>
        <p:spPr>
          <a:xfrm>
            <a:off x="6316817" y="5104558"/>
            <a:ext cx="529644" cy="331859"/>
          </a:xfrm>
          <a:prstGeom prst="rect">
            <a:avLst/>
          </a:prstGeom>
          <a:noFill/>
          <a:ln>
            <a:noFill/>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JMS</a:t>
            </a:r>
          </a:p>
        </p:txBody>
      </p:sp>
      <p:sp>
        <p:nvSpPr>
          <p:cNvPr id="60" name="TextBox 59">
            <a:extLst>
              <a:ext uri="{FF2B5EF4-FFF2-40B4-BE49-F238E27FC236}">
                <a16:creationId xmlns:a16="http://schemas.microsoft.com/office/drawing/2014/main" id="{8A98C6B6-9D18-479C-B147-961B8A0CE927}"/>
              </a:ext>
            </a:extLst>
          </p:cNvPr>
          <p:cNvSpPr txBox="1"/>
          <p:nvPr/>
        </p:nvSpPr>
        <p:spPr>
          <a:xfrm>
            <a:off x="5246969" y="4922469"/>
            <a:ext cx="651408" cy="331859"/>
          </a:xfrm>
          <a:prstGeom prst="rect">
            <a:avLst/>
          </a:prstGeom>
          <a:noFill/>
          <a:ln>
            <a:noFill/>
          </a:ln>
        </p:spPr>
        <p:txBody>
          <a:bodyPr vert="horz" wrap="none" lIns="81000" tIns="40500" rIns="81000" bIns="40500" anchorCtr="0" compatLnSpc="0">
            <a:spAutoFit/>
          </a:bodyPr>
          <a:lstStyle/>
          <a:p>
            <a:pPr defTabSz="822960" hangingPunct="0"/>
            <a:r>
              <a:rPr lang="en-US" sz="1500">
                <a:solidFill>
                  <a:prstClr val="black"/>
                </a:solidFill>
                <a:latin typeface="IBM Plex Sans" panose="020B0503050203000203" pitchFamily="34" charset="0"/>
                <a:ea typeface="Microsoft YaHei" pitchFamily="2"/>
                <a:cs typeface="Mangal" pitchFamily="2"/>
              </a:rPr>
              <a:t>SOAP</a:t>
            </a:r>
          </a:p>
        </p:txBody>
      </p:sp>
      <p:cxnSp>
        <p:nvCxnSpPr>
          <p:cNvPr id="61" name="Straight Arrow Connector 60">
            <a:extLst>
              <a:ext uri="{FF2B5EF4-FFF2-40B4-BE49-F238E27FC236}">
                <a16:creationId xmlns:a16="http://schemas.microsoft.com/office/drawing/2014/main" id="{E4BE9362-1AFB-4CD9-8E70-CFBC713E0674}"/>
              </a:ext>
            </a:extLst>
          </p:cNvPr>
          <p:cNvCxnSpPr>
            <a:stCxn id="30" idx="2"/>
            <a:endCxn id="35" idx="0"/>
          </p:cNvCxnSpPr>
          <p:nvPr/>
        </p:nvCxnSpPr>
        <p:spPr>
          <a:xfrm flipH="1">
            <a:off x="6120225" y="6083861"/>
            <a:ext cx="82058" cy="191957"/>
          </a:xfrm>
          <a:prstGeom prst="straightConnector1">
            <a:avLst/>
          </a:prstGeom>
          <a:noFill/>
          <a:ln w="0">
            <a:solidFill>
              <a:srgbClr val="000000"/>
            </a:solidFill>
            <a:prstDash val="solid"/>
            <a:tailEnd type="arrow"/>
          </a:ln>
        </p:spPr>
      </p:cxnSp>
      <p:cxnSp>
        <p:nvCxnSpPr>
          <p:cNvPr id="62" name="Straight Arrow Connector 61">
            <a:extLst>
              <a:ext uri="{FF2B5EF4-FFF2-40B4-BE49-F238E27FC236}">
                <a16:creationId xmlns:a16="http://schemas.microsoft.com/office/drawing/2014/main" id="{EB1BAC58-8740-44C7-910B-22E06A0CFB2E}"/>
              </a:ext>
            </a:extLst>
          </p:cNvPr>
          <p:cNvCxnSpPr>
            <a:stCxn id="29" idx="2"/>
            <a:endCxn id="33" idx="0"/>
          </p:cNvCxnSpPr>
          <p:nvPr/>
        </p:nvCxnSpPr>
        <p:spPr>
          <a:xfrm flipH="1">
            <a:off x="9227386" y="5323108"/>
            <a:ext cx="83029" cy="391865"/>
          </a:xfrm>
          <a:prstGeom prst="straightConnector1">
            <a:avLst/>
          </a:prstGeom>
          <a:noFill/>
          <a:ln w="0">
            <a:solidFill>
              <a:srgbClr val="000000"/>
            </a:solidFill>
            <a:prstDash val="solid"/>
            <a:tailEnd type="arrow"/>
          </a:ln>
        </p:spPr>
      </p:cxnSp>
    </p:spTree>
    <p:extLst>
      <p:ext uri="{BB962C8B-B14F-4D97-AF65-F5344CB8AC3E}">
        <p14:creationId xmlns:p14="http://schemas.microsoft.com/office/powerpoint/2010/main" val="77642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Protocol Translation: The Options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6629400" cy="1631216"/>
          </a:xfrm>
          <a:prstGeom prst="rect">
            <a:avLst/>
          </a:prstGeom>
        </p:spPr>
        <p:txBody>
          <a:bodyPr wrap="square">
            <a:spAutoFit/>
          </a:bodyPr>
          <a:lstStyle/>
          <a:p>
            <a:r>
              <a:rPr lang="en-US" sz="2000" dirty="0">
                <a:latin typeface="IBM Plex Sans" panose="020B0503050203000203" pitchFamily="34" charset="0"/>
              </a:rPr>
              <a:t>No Quick Fixes!</a:t>
            </a:r>
          </a:p>
          <a:p>
            <a:endParaRPr lang="en-US" sz="2000" dirty="0">
              <a:latin typeface="IBM Plex Sans" panose="020B0503050203000203" pitchFamily="34" charset="0"/>
            </a:endParaRPr>
          </a:p>
          <a:p>
            <a:r>
              <a:rPr lang="en-US" sz="2000" dirty="0">
                <a:latin typeface="IBM Plex Sans" panose="020B0503050203000203" pitchFamily="34" charset="0"/>
              </a:rPr>
              <a:t>JMS – </a:t>
            </a:r>
            <a:r>
              <a:rPr lang="en-US" sz="2000" dirty="0">
                <a:latin typeface="IBM Plex Sans" panose="020B0503050203000203" pitchFamily="34" charset="0"/>
                <a:hlinkClick r:id="rId2"/>
              </a:rPr>
              <a:t>Use JMS Template</a:t>
            </a:r>
            <a:endParaRPr lang="en-US" sz="2000" dirty="0">
              <a:latin typeface="IBM Plex Sans" panose="020B0503050203000203" pitchFamily="34" charset="0"/>
            </a:endParaRPr>
          </a:p>
          <a:p>
            <a:r>
              <a:rPr lang="en-US" sz="2000" dirty="0">
                <a:latin typeface="IBM Plex Sans" panose="020B0503050203000203" pitchFamily="34" charset="0"/>
              </a:rPr>
              <a:t>AMQP – </a:t>
            </a:r>
            <a:r>
              <a:rPr lang="en-US" sz="2000" dirty="0">
                <a:latin typeface="IBM Plex Sans" panose="020B0503050203000203" pitchFamily="34" charset="0"/>
                <a:hlinkClick r:id="rId3"/>
              </a:rPr>
              <a:t>Use AMQP Template</a:t>
            </a:r>
            <a:endParaRPr lang="en-US" sz="2000" dirty="0">
              <a:latin typeface="IBM Plex Sans" panose="020B0503050203000203" pitchFamily="34" charset="0"/>
            </a:endParaRPr>
          </a:p>
          <a:p>
            <a:r>
              <a:rPr lang="en-US" sz="2000" dirty="0">
                <a:latin typeface="IBM Plex Sans" panose="020B0503050203000203" pitchFamily="34" charset="0"/>
              </a:rPr>
              <a:t>SOAP – </a:t>
            </a:r>
            <a:r>
              <a:rPr lang="en-US" sz="2000" dirty="0">
                <a:latin typeface="IBM Plex Sans" panose="020B0503050203000203" pitchFamily="34" charset="0"/>
                <a:hlinkClick r:id="rId4"/>
              </a:rPr>
              <a:t>Use </a:t>
            </a:r>
            <a:r>
              <a:rPr lang="en-US" sz="2000" dirty="0" err="1">
                <a:latin typeface="IBM Plex Sans" panose="020B0503050203000203" pitchFamily="34" charset="0"/>
                <a:hlinkClick r:id="rId4"/>
              </a:rPr>
              <a:t>WebServiceTemplate</a:t>
            </a:r>
            <a:endParaRPr lang="en-US" sz="2000" dirty="0">
              <a:latin typeface="IBM Plex Sans" panose="020B0503050203000203" pitchFamily="34" charset="0"/>
            </a:endParaRPr>
          </a:p>
        </p:txBody>
      </p:sp>
    </p:spTree>
    <p:extLst>
      <p:ext uri="{BB962C8B-B14F-4D97-AF65-F5344CB8AC3E}">
        <p14:creationId xmlns:p14="http://schemas.microsoft.com/office/powerpoint/2010/main" val="368483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Protocol Translation: Spring Integration</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1053354"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Spring Integration</a:t>
            </a:r>
          </a:p>
          <a:p>
            <a:pPr marL="800100" lvl="1" indent="-342900">
              <a:buFont typeface="Courier New" panose="02070309020205020404" pitchFamily="49" charset="0"/>
              <a:buChar char="o"/>
            </a:pPr>
            <a:r>
              <a:rPr lang="en-US" sz="2000" dirty="0">
                <a:latin typeface="IBM Plex Sans" panose="020B0503050203000203" pitchFamily="34" charset="0"/>
              </a:rPr>
              <a:t>Powerful framework for enterprise integration patterns and in-memory messaging.</a:t>
            </a:r>
          </a:p>
          <a:p>
            <a:pPr marL="800100" lvl="1" indent="-342900">
              <a:buFont typeface="Courier New" panose="02070309020205020404" pitchFamily="49" charset="0"/>
              <a:buChar char="o"/>
            </a:pPr>
            <a:r>
              <a:rPr lang="en-US" sz="2000" dirty="0">
                <a:latin typeface="IBM Plex Sans" panose="020B0503050203000203" pitchFamily="34" charset="0"/>
                <a:hlinkClick r:id="rId2"/>
              </a:rPr>
              <a:t>http://projects.spring.io/spring-integration/</a:t>
            </a:r>
            <a:r>
              <a:rPr lang="en-US" sz="2000" dirty="0">
                <a:latin typeface="IBM Plex Sans" panose="020B0503050203000203" pitchFamily="34" charset="0"/>
              </a:rPr>
              <a:t> </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Adapters and Gateways for:</a:t>
            </a:r>
          </a:p>
          <a:p>
            <a:pPr marL="800100" lvl="1" indent="-342900">
              <a:buFont typeface="Courier New" panose="02070309020205020404" pitchFamily="49" charset="0"/>
              <a:buChar char="o"/>
            </a:pPr>
            <a:r>
              <a:rPr lang="en-US" sz="2000" dirty="0">
                <a:latin typeface="IBM Plex Sans" panose="020B0503050203000203" pitchFamily="34" charset="0"/>
              </a:rPr>
              <a:t>AMQP, ATOM, Flat Files, FTP(S), </a:t>
            </a:r>
            <a:r>
              <a:rPr lang="en-US" sz="2000" dirty="0" err="1">
                <a:latin typeface="IBM Plex Sans" panose="020B0503050203000203" pitchFamily="34" charset="0"/>
              </a:rPr>
              <a:t>Gemfire</a:t>
            </a:r>
            <a:r>
              <a:rPr lang="en-US" sz="2000" dirty="0">
                <a:latin typeface="IBM Plex Sans" panose="020B0503050203000203" pitchFamily="34" charset="0"/>
              </a:rPr>
              <a:t>, HTTP, JDBC, JMS, JMX, JPA, </a:t>
            </a:r>
            <a:r>
              <a:rPr lang="en-US" sz="2000" dirty="0" err="1">
                <a:latin typeface="IBM Plex Sans" panose="020B0503050203000203" pitchFamily="34" charset="0"/>
              </a:rPr>
              <a:t>eMail</a:t>
            </a:r>
            <a:r>
              <a:rPr lang="en-US" sz="2000" dirty="0">
                <a:latin typeface="IBM Plex Sans" panose="020B0503050203000203" pitchFamily="34" charset="0"/>
              </a:rPr>
              <a:t>, Mongo, MQTT, Redis, RMI, SFTP, streams, syslog, TCP, Twitter, UDP, Web Services (SOAP), Web Sockets, XMPP</a:t>
            </a:r>
          </a:p>
        </p:txBody>
      </p:sp>
    </p:spTree>
    <p:extLst>
      <p:ext uri="{BB962C8B-B14F-4D97-AF65-F5344CB8AC3E}">
        <p14:creationId xmlns:p14="http://schemas.microsoft.com/office/powerpoint/2010/main" val="26648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Integration</a:t>
            </a:r>
          </a:p>
        </p:txBody>
      </p:sp>
      <p:sp>
        <p:nvSpPr>
          <p:cNvPr id="7" name="TextBox 6">
            <a:extLst>
              <a:ext uri="{FF2B5EF4-FFF2-40B4-BE49-F238E27FC236}">
                <a16:creationId xmlns:a16="http://schemas.microsoft.com/office/drawing/2014/main" id="{FEB0B32B-4D53-4B22-8109-0375C2EDA474}"/>
              </a:ext>
            </a:extLst>
          </p:cNvPr>
          <p:cNvSpPr txBox="1"/>
          <p:nvPr/>
        </p:nvSpPr>
        <p:spPr>
          <a:xfrm>
            <a:off x="5251058" y="1688155"/>
            <a:ext cx="1591473" cy="381873"/>
          </a:xfrm>
          <a:prstGeom prst="rect">
            <a:avLst/>
          </a:prstGeom>
          <a:solidFill>
            <a:srgbClr val="FFFFCC"/>
          </a:solidFill>
          <a:ln w="0">
            <a:solidFill>
              <a:srgbClr val="000000"/>
            </a:solidFill>
            <a:prstDash val="solid"/>
          </a:ln>
        </p:spPr>
        <p:txBody>
          <a:bodyPr vert="horz" wrap="none" lIns="81000" tIns="40500" rIns="81000" bIns="40500" anchor="t" anchorCtr="0" compatLnSpc="0">
            <a:spAutoFit/>
          </a:bodyPr>
          <a:lstStyle/>
          <a:p>
            <a:pPr algn="ctr" defTabSz="822960" hangingPunct="0"/>
            <a:r>
              <a:rPr lang="en-US" b="1">
                <a:solidFill>
                  <a:prstClr val="black"/>
                </a:solidFill>
                <a:latin typeface="IBM Plex Sans" panose="020B0503050203000203" pitchFamily="34" charset="0"/>
                <a:ea typeface="Microsoft YaHei" pitchFamily="2"/>
                <a:cs typeface="Mangal" pitchFamily="2"/>
              </a:rPr>
              <a:t>API Gateway</a:t>
            </a:r>
          </a:p>
        </p:txBody>
      </p:sp>
      <p:sp>
        <p:nvSpPr>
          <p:cNvPr id="8" name="Freeform: Shape 7">
            <a:extLst>
              <a:ext uri="{FF2B5EF4-FFF2-40B4-BE49-F238E27FC236}">
                <a16:creationId xmlns:a16="http://schemas.microsoft.com/office/drawing/2014/main" id="{DC06B73F-A651-490E-8675-266ACE5A15BB}"/>
              </a:ext>
            </a:extLst>
          </p:cNvPr>
          <p:cNvSpPr/>
          <p:nvPr/>
        </p:nvSpPr>
        <p:spPr>
          <a:xfrm rot="10200">
            <a:off x="3553799" y="2194153"/>
            <a:ext cx="4965624" cy="20525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6E6FF"/>
          </a:solidFill>
          <a:ln w="0">
            <a:solidFill>
              <a:srgbClr val="808080"/>
            </a:solidFill>
            <a:prstDash val="solid"/>
          </a:ln>
        </p:spPr>
        <p:txBody>
          <a:bodyPr vert="horz" wrap="none" lIns="81000" tIns="40500" rIns="81000" bIns="40500" anchor="t" anchorCtr="0" compatLnSpc="0">
            <a:noAutofit/>
          </a:bodyPr>
          <a:lstStyle/>
          <a:p>
            <a:pPr algn="ctr" defTabSz="822960" hangingPunct="0"/>
            <a:r>
              <a:rPr lang="en-US" sz="1620">
                <a:solidFill>
                  <a:srgbClr val="E6E6FF"/>
                </a:solidFill>
                <a:latin typeface="IBM Plex Sans" panose="020B0503050203000203" pitchFamily="34" charset="0"/>
                <a:ea typeface="Microsoft YaHei" pitchFamily="2"/>
                <a:cs typeface="Mangal" pitchFamily="2"/>
              </a:rPr>
              <a:t>Spring Integration</a:t>
            </a:r>
          </a:p>
        </p:txBody>
      </p:sp>
      <p:sp>
        <p:nvSpPr>
          <p:cNvPr id="9" name="Freeform: Shape 8">
            <a:extLst>
              <a:ext uri="{FF2B5EF4-FFF2-40B4-BE49-F238E27FC236}">
                <a16:creationId xmlns:a16="http://schemas.microsoft.com/office/drawing/2014/main" id="{F173B65B-ED30-4C8F-9CAC-34675E2EAFA8}"/>
              </a:ext>
            </a:extLst>
          </p:cNvPr>
          <p:cNvSpPr/>
          <p:nvPr/>
        </p:nvSpPr>
        <p:spPr>
          <a:xfrm>
            <a:off x="4433922" y="3915331"/>
            <a:ext cx="805788" cy="185976"/>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 name="Freeform: Shape 9">
            <a:extLst>
              <a:ext uri="{FF2B5EF4-FFF2-40B4-BE49-F238E27FC236}">
                <a16:creationId xmlns:a16="http://schemas.microsoft.com/office/drawing/2014/main" id="{8704F9F8-097D-49D8-B56D-F5622A549FD0}"/>
              </a:ext>
            </a:extLst>
          </p:cNvPr>
          <p:cNvSpPr/>
          <p:nvPr/>
        </p:nvSpPr>
        <p:spPr>
          <a:xfrm>
            <a:off x="4619898" y="2489407"/>
            <a:ext cx="805788" cy="185976"/>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1" name="Freeform: Shape 10">
            <a:extLst>
              <a:ext uri="{FF2B5EF4-FFF2-40B4-BE49-F238E27FC236}">
                <a16:creationId xmlns:a16="http://schemas.microsoft.com/office/drawing/2014/main" id="{539D3D9F-82EB-4C7F-844A-09453D769A73}"/>
              </a:ext>
            </a:extLst>
          </p:cNvPr>
          <p:cNvSpPr/>
          <p:nvPr/>
        </p:nvSpPr>
        <p:spPr>
          <a:xfrm>
            <a:off x="6107706" y="3853447"/>
            <a:ext cx="806112" cy="185976"/>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2" name="Freeform: Shape 11">
            <a:extLst>
              <a:ext uri="{FF2B5EF4-FFF2-40B4-BE49-F238E27FC236}">
                <a16:creationId xmlns:a16="http://schemas.microsoft.com/office/drawing/2014/main" id="{89FB7B7D-F9BA-48DD-A0E8-27B1A778AE88}"/>
              </a:ext>
            </a:extLst>
          </p:cNvPr>
          <p:cNvSpPr/>
          <p:nvPr/>
        </p:nvSpPr>
        <p:spPr>
          <a:xfrm>
            <a:off x="6665633" y="2489407"/>
            <a:ext cx="806112" cy="185976"/>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DDDDDD"/>
          </a:solidFill>
          <a:ln w="0">
            <a:solidFill>
              <a:srgbClr val="808080"/>
            </a:solidFill>
            <a:prstDash val="solid"/>
          </a:ln>
        </p:spPr>
        <p:txBody>
          <a:bodyPr vert="horz" wrap="none" lIns="81000" tIns="40500" rIns="81000" bIns="40500" anchor="ctr" anchorCtr="0" compatLnSpc="0">
            <a:noAutofit/>
          </a:bodyPr>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3" name="Freeform: Shape 12">
            <a:extLst>
              <a:ext uri="{FF2B5EF4-FFF2-40B4-BE49-F238E27FC236}">
                <a16:creationId xmlns:a16="http://schemas.microsoft.com/office/drawing/2014/main" id="{9DD5E409-5E67-4184-85CB-E0181586515B}"/>
              </a:ext>
            </a:extLst>
          </p:cNvPr>
          <p:cNvSpPr/>
          <p:nvPr/>
        </p:nvSpPr>
        <p:spPr>
          <a:xfrm rot="5271000">
            <a:off x="3736795" y="3230516"/>
            <a:ext cx="806112" cy="185652"/>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4" name="Freeform: Shape 13">
            <a:extLst>
              <a:ext uri="{FF2B5EF4-FFF2-40B4-BE49-F238E27FC236}">
                <a16:creationId xmlns:a16="http://schemas.microsoft.com/office/drawing/2014/main" id="{F6442436-CBE8-4CBD-9E00-264A12530482}"/>
              </a:ext>
            </a:extLst>
          </p:cNvPr>
          <p:cNvSpPr/>
          <p:nvPr/>
        </p:nvSpPr>
        <p:spPr>
          <a:xfrm rot="2472600">
            <a:off x="6689362" y="2991049"/>
            <a:ext cx="805788" cy="185652"/>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5" name="Freeform: Shape 14">
            <a:extLst>
              <a:ext uri="{FF2B5EF4-FFF2-40B4-BE49-F238E27FC236}">
                <a16:creationId xmlns:a16="http://schemas.microsoft.com/office/drawing/2014/main" id="{AC6A3A16-9659-4A0D-961C-6670CAC3813D}"/>
              </a:ext>
            </a:extLst>
          </p:cNvPr>
          <p:cNvSpPr/>
          <p:nvPr/>
        </p:nvSpPr>
        <p:spPr>
          <a:xfrm rot="2942400">
            <a:off x="4404784" y="2985907"/>
            <a:ext cx="576720" cy="185652"/>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6" name="Freeform: Shape 15">
            <a:extLst>
              <a:ext uri="{FF2B5EF4-FFF2-40B4-BE49-F238E27FC236}">
                <a16:creationId xmlns:a16="http://schemas.microsoft.com/office/drawing/2014/main" id="{6DE771D6-B003-422D-8833-3F461762045D}"/>
              </a:ext>
            </a:extLst>
          </p:cNvPr>
          <p:cNvSpPr/>
          <p:nvPr/>
        </p:nvSpPr>
        <p:spPr>
          <a:xfrm rot="2578800">
            <a:off x="5839900" y="3474709"/>
            <a:ext cx="806112" cy="185976"/>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pic>
        <p:nvPicPr>
          <p:cNvPr id="17" name="Picture 16">
            <a:extLst>
              <a:ext uri="{FF2B5EF4-FFF2-40B4-BE49-F238E27FC236}">
                <a16:creationId xmlns:a16="http://schemas.microsoft.com/office/drawing/2014/main" id="{23D8E496-A258-48BC-8F1F-DD4F29D65DDA}"/>
              </a:ext>
            </a:extLst>
          </p:cNvPr>
          <p:cNvPicPr>
            <a:picLocks noChangeAspect="1"/>
          </p:cNvPicPr>
          <p:nvPr/>
        </p:nvPicPr>
        <p:blipFill>
          <a:blip r:embed="rId3">
            <a:lum/>
            <a:alphaModFix/>
          </a:blip>
          <a:srcRect/>
          <a:stretch>
            <a:fillRect/>
          </a:stretch>
        </p:blipFill>
        <p:spPr>
          <a:xfrm>
            <a:off x="3821561" y="2427523"/>
            <a:ext cx="612360" cy="370332"/>
          </a:xfrm>
          <a:prstGeom prst="rect">
            <a:avLst/>
          </a:prstGeom>
          <a:noFill/>
          <a:ln>
            <a:noFill/>
          </a:ln>
        </p:spPr>
      </p:pic>
      <p:pic>
        <p:nvPicPr>
          <p:cNvPr id="18" name="Picture 17">
            <a:extLst>
              <a:ext uri="{FF2B5EF4-FFF2-40B4-BE49-F238E27FC236}">
                <a16:creationId xmlns:a16="http://schemas.microsoft.com/office/drawing/2014/main" id="{5B3826CC-0566-4FA1-89CC-9186F281B0FB}"/>
              </a:ext>
            </a:extLst>
          </p:cNvPr>
          <p:cNvPicPr>
            <a:picLocks noChangeAspect="1"/>
          </p:cNvPicPr>
          <p:nvPr/>
        </p:nvPicPr>
        <p:blipFill>
          <a:blip r:embed="rId4">
            <a:lum/>
            <a:alphaModFix/>
          </a:blip>
          <a:srcRect/>
          <a:stretch>
            <a:fillRect/>
          </a:stretch>
        </p:blipFill>
        <p:spPr>
          <a:xfrm>
            <a:off x="5356350" y="3793183"/>
            <a:ext cx="627264" cy="370332"/>
          </a:xfrm>
          <a:prstGeom prst="rect">
            <a:avLst/>
          </a:prstGeom>
          <a:noFill/>
          <a:ln>
            <a:noFill/>
          </a:ln>
        </p:spPr>
      </p:pic>
      <p:pic>
        <p:nvPicPr>
          <p:cNvPr id="19" name="Picture 18">
            <a:extLst>
              <a:ext uri="{FF2B5EF4-FFF2-40B4-BE49-F238E27FC236}">
                <a16:creationId xmlns:a16="http://schemas.microsoft.com/office/drawing/2014/main" id="{3CF4A7F2-1617-4503-8BDD-718357F86D7D}"/>
              </a:ext>
            </a:extLst>
          </p:cNvPr>
          <p:cNvPicPr>
            <a:picLocks noChangeAspect="1"/>
          </p:cNvPicPr>
          <p:nvPr/>
        </p:nvPicPr>
        <p:blipFill>
          <a:blip r:embed="rId5">
            <a:lum/>
            <a:alphaModFix/>
          </a:blip>
          <a:srcRect/>
          <a:stretch>
            <a:fillRect/>
          </a:stretch>
        </p:blipFill>
        <p:spPr>
          <a:xfrm>
            <a:off x="5736079" y="2421690"/>
            <a:ext cx="619811" cy="377784"/>
          </a:xfrm>
          <a:prstGeom prst="rect">
            <a:avLst/>
          </a:prstGeom>
          <a:noFill/>
          <a:ln>
            <a:noFill/>
          </a:ln>
        </p:spPr>
      </p:pic>
      <p:pic>
        <p:nvPicPr>
          <p:cNvPr id="20" name="Picture 19">
            <a:extLst>
              <a:ext uri="{FF2B5EF4-FFF2-40B4-BE49-F238E27FC236}">
                <a16:creationId xmlns:a16="http://schemas.microsoft.com/office/drawing/2014/main" id="{094C56D6-F146-4BD1-BBE8-7B75030EB50D}"/>
              </a:ext>
            </a:extLst>
          </p:cNvPr>
          <p:cNvPicPr>
            <a:picLocks noChangeAspect="1"/>
          </p:cNvPicPr>
          <p:nvPr/>
        </p:nvPicPr>
        <p:blipFill>
          <a:blip r:embed="rId6">
            <a:lum/>
            <a:alphaModFix/>
          </a:blip>
          <a:srcRect/>
          <a:stretch>
            <a:fillRect/>
          </a:stretch>
        </p:blipFill>
        <p:spPr>
          <a:xfrm>
            <a:off x="5053735" y="3173047"/>
            <a:ext cx="619811" cy="370332"/>
          </a:xfrm>
          <a:prstGeom prst="rect">
            <a:avLst/>
          </a:prstGeom>
          <a:noFill/>
          <a:ln>
            <a:noFill/>
          </a:ln>
        </p:spPr>
      </p:pic>
      <p:pic>
        <p:nvPicPr>
          <p:cNvPr id="21" name="Picture 20">
            <a:extLst>
              <a:ext uri="{FF2B5EF4-FFF2-40B4-BE49-F238E27FC236}">
                <a16:creationId xmlns:a16="http://schemas.microsoft.com/office/drawing/2014/main" id="{1AD86326-E409-40E3-8B02-4B5AF3589470}"/>
              </a:ext>
            </a:extLst>
          </p:cNvPr>
          <p:cNvPicPr>
            <a:picLocks noChangeAspect="1"/>
          </p:cNvPicPr>
          <p:nvPr/>
        </p:nvPicPr>
        <p:blipFill>
          <a:blip r:embed="rId7">
            <a:lum/>
            <a:alphaModFix/>
          </a:blip>
          <a:srcRect/>
          <a:stretch>
            <a:fillRect/>
          </a:stretch>
        </p:blipFill>
        <p:spPr>
          <a:xfrm>
            <a:off x="3751902" y="3782815"/>
            <a:ext cx="612036" cy="377784"/>
          </a:xfrm>
          <a:prstGeom prst="rect">
            <a:avLst/>
          </a:prstGeom>
          <a:noFill/>
          <a:ln>
            <a:noFill/>
          </a:ln>
        </p:spPr>
      </p:pic>
      <p:pic>
        <p:nvPicPr>
          <p:cNvPr id="22" name="Picture 21">
            <a:extLst>
              <a:ext uri="{FF2B5EF4-FFF2-40B4-BE49-F238E27FC236}">
                <a16:creationId xmlns:a16="http://schemas.microsoft.com/office/drawing/2014/main" id="{2FAB3245-2E58-4AF6-BB30-547858B1DB18}"/>
              </a:ext>
            </a:extLst>
          </p:cNvPr>
          <p:cNvPicPr>
            <a:picLocks noChangeAspect="1"/>
          </p:cNvPicPr>
          <p:nvPr/>
        </p:nvPicPr>
        <p:blipFill>
          <a:blip r:embed="rId8">
            <a:lum/>
            <a:alphaModFix/>
          </a:blip>
          <a:srcRect/>
          <a:stretch>
            <a:fillRect/>
          </a:stretch>
        </p:blipFill>
        <p:spPr>
          <a:xfrm>
            <a:off x="7077113" y="3729355"/>
            <a:ext cx="642492" cy="370332"/>
          </a:xfrm>
          <a:prstGeom prst="rect">
            <a:avLst/>
          </a:prstGeom>
          <a:noFill/>
          <a:ln>
            <a:noFill/>
          </a:ln>
        </p:spPr>
      </p:pic>
      <p:pic>
        <p:nvPicPr>
          <p:cNvPr id="23" name="Picture 22">
            <a:extLst>
              <a:ext uri="{FF2B5EF4-FFF2-40B4-BE49-F238E27FC236}">
                <a16:creationId xmlns:a16="http://schemas.microsoft.com/office/drawing/2014/main" id="{99CECFCB-3DA3-488D-8961-E50075B01E0B}"/>
              </a:ext>
            </a:extLst>
          </p:cNvPr>
          <p:cNvPicPr>
            <a:picLocks noChangeAspect="1"/>
          </p:cNvPicPr>
          <p:nvPr/>
        </p:nvPicPr>
        <p:blipFill>
          <a:blip r:embed="rId9">
            <a:lum/>
            <a:alphaModFix/>
          </a:blip>
          <a:srcRect/>
          <a:stretch>
            <a:fillRect/>
          </a:stretch>
        </p:blipFill>
        <p:spPr>
          <a:xfrm>
            <a:off x="7719607" y="2427523"/>
            <a:ext cx="619811" cy="370332"/>
          </a:xfrm>
          <a:prstGeom prst="rect">
            <a:avLst/>
          </a:prstGeom>
          <a:noFill/>
          <a:ln>
            <a:noFill/>
          </a:ln>
        </p:spPr>
      </p:pic>
      <p:sp>
        <p:nvSpPr>
          <p:cNvPr id="24" name="Freeform: Shape 23">
            <a:extLst>
              <a:ext uri="{FF2B5EF4-FFF2-40B4-BE49-F238E27FC236}">
                <a16:creationId xmlns:a16="http://schemas.microsoft.com/office/drawing/2014/main" id="{E436AE5D-6D97-4583-92DD-D55136CBDD40}"/>
              </a:ext>
            </a:extLst>
          </p:cNvPr>
          <p:cNvSpPr/>
          <p:nvPr/>
        </p:nvSpPr>
        <p:spPr>
          <a:xfrm rot="2578800">
            <a:off x="7375298" y="3726067"/>
            <a:ext cx="806112" cy="162324"/>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25" name="Straight Connector 24">
            <a:extLst>
              <a:ext uri="{FF2B5EF4-FFF2-40B4-BE49-F238E27FC236}">
                <a16:creationId xmlns:a16="http://schemas.microsoft.com/office/drawing/2014/main" id="{BBCB3515-E36F-4DC6-8129-B8594A6A57AA}"/>
              </a:ext>
            </a:extLst>
          </p:cNvPr>
          <p:cNvSpPr/>
          <p:nvPr/>
        </p:nvSpPr>
        <p:spPr>
          <a:xfrm flipH="1">
            <a:off x="2006514" y="4785594"/>
            <a:ext cx="1152144" cy="1017360"/>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26" name="Straight Connector 25">
            <a:extLst>
              <a:ext uri="{FF2B5EF4-FFF2-40B4-BE49-F238E27FC236}">
                <a16:creationId xmlns:a16="http://schemas.microsoft.com/office/drawing/2014/main" id="{68F1B172-19A5-4031-9763-73FEE7EFA221}"/>
              </a:ext>
            </a:extLst>
          </p:cNvPr>
          <p:cNvSpPr/>
          <p:nvPr/>
        </p:nvSpPr>
        <p:spPr>
          <a:xfrm flipV="1">
            <a:off x="2171106" y="4785594"/>
            <a:ext cx="1152145" cy="1017360"/>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27" name="Straight Connector 26">
            <a:extLst>
              <a:ext uri="{FF2B5EF4-FFF2-40B4-BE49-F238E27FC236}">
                <a16:creationId xmlns:a16="http://schemas.microsoft.com/office/drawing/2014/main" id="{EC120B56-70FF-46FC-9D58-75315654F6F2}"/>
              </a:ext>
            </a:extLst>
          </p:cNvPr>
          <p:cNvSpPr/>
          <p:nvPr/>
        </p:nvSpPr>
        <p:spPr>
          <a:xfrm flipH="1">
            <a:off x="3570138" y="4785595"/>
            <a:ext cx="493776" cy="1069849"/>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28" name="Straight Connector 27">
            <a:extLst>
              <a:ext uri="{FF2B5EF4-FFF2-40B4-BE49-F238E27FC236}">
                <a16:creationId xmlns:a16="http://schemas.microsoft.com/office/drawing/2014/main" id="{B40C1A4D-8C1C-4855-AF08-44EBBDD2A5AC}"/>
              </a:ext>
            </a:extLst>
          </p:cNvPr>
          <p:cNvSpPr/>
          <p:nvPr/>
        </p:nvSpPr>
        <p:spPr>
          <a:xfrm flipV="1">
            <a:off x="3734730" y="4785595"/>
            <a:ext cx="493776" cy="1069849"/>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29" name="Straight Connector 28">
            <a:extLst>
              <a:ext uri="{FF2B5EF4-FFF2-40B4-BE49-F238E27FC236}">
                <a16:creationId xmlns:a16="http://schemas.microsoft.com/office/drawing/2014/main" id="{6D447787-FA5D-471B-A357-EB32A9DFE74F}"/>
              </a:ext>
            </a:extLst>
          </p:cNvPr>
          <p:cNvSpPr/>
          <p:nvPr/>
        </p:nvSpPr>
        <p:spPr>
          <a:xfrm flipH="1">
            <a:off x="5380651" y="4785595"/>
            <a:ext cx="82295" cy="1069849"/>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0" name="Straight Connector 29">
            <a:extLst>
              <a:ext uri="{FF2B5EF4-FFF2-40B4-BE49-F238E27FC236}">
                <a16:creationId xmlns:a16="http://schemas.microsoft.com/office/drawing/2014/main" id="{AEF63744-75D3-4B1B-B21B-5AB3EFDFB003}"/>
              </a:ext>
            </a:extLst>
          </p:cNvPr>
          <p:cNvSpPr/>
          <p:nvPr/>
        </p:nvSpPr>
        <p:spPr>
          <a:xfrm flipV="1">
            <a:off x="5497938" y="4735699"/>
            <a:ext cx="82297" cy="1069849"/>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1" name="Straight Connector 30">
            <a:extLst>
              <a:ext uri="{FF2B5EF4-FFF2-40B4-BE49-F238E27FC236}">
                <a16:creationId xmlns:a16="http://schemas.microsoft.com/office/drawing/2014/main" id="{B71D7F15-3451-4F87-B4DE-B7E5EF176C39}"/>
              </a:ext>
            </a:extLst>
          </p:cNvPr>
          <p:cNvSpPr/>
          <p:nvPr/>
        </p:nvSpPr>
        <p:spPr>
          <a:xfrm>
            <a:off x="6532794" y="4785595"/>
            <a:ext cx="164593" cy="1069849"/>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2" name="Straight Connector 31">
            <a:extLst>
              <a:ext uri="{FF2B5EF4-FFF2-40B4-BE49-F238E27FC236}">
                <a16:creationId xmlns:a16="http://schemas.microsoft.com/office/drawing/2014/main" id="{F4AC3E3C-1E94-4825-B5B4-9E26E54B5D46}"/>
              </a:ext>
            </a:extLst>
          </p:cNvPr>
          <p:cNvSpPr/>
          <p:nvPr/>
        </p:nvSpPr>
        <p:spPr>
          <a:xfrm flipH="1" flipV="1">
            <a:off x="6650082" y="4785594"/>
            <a:ext cx="164592" cy="987552"/>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3" name="Straight Connector 32">
            <a:extLst>
              <a:ext uri="{FF2B5EF4-FFF2-40B4-BE49-F238E27FC236}">
                <a16:creationId xmlns:a16="http://schemas.microsoft.com/office/drawing/2014/main" id="{99EDC5B6-6618-4A2D-AB36-AB1777F72335}"/>
              </a:ext>
            </a:extLst>
          </p:cNvPr>
          <p:cNvSpPr/>
          <p:nvPr/>
        </p:nvSpPr>
        <p:spPr>
          <a:xfrm>
            <a:off x="7637634" y="4785595"/>
            <a:ext cx="576073" cy="1069849"/>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4" name="Straight Connector 33">
            <a:extLst>
              <a:ext uri="{FF2B5EF4-FFF2-40B4-BE49-F238E27FC236}">
                <a16:creationId xmlns:a16="http://schemas.microsoft.com/office/drawing/2014/main" id="{3EBAB004-95BE-4D16-ADF5-D199FB9CD5AA}"/>
              </a:ext>
            </a:extLst>
          </p:cNvPr>
          <p:cNvSpPr/>
          <p:nvPr/>
        </p:nvSpPr>
        <p:spPr>
          <a:xfrm flipH="1" flipV="1">
            <a:off x="7802226" y="4785594"/>
            <a:ext cx="576072" cy="987552"/>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5" name="Straight Connector 34">
            <a:extLst>
              <a:ext uri="{FF2B5EF4-FFF2-40B4-BE49-F238E27FC236}">
                <a16:creationId xmlns:a16="http://schemas.microsoft.com/office/drawing/2014/main" id="{EEDC2F1E-08C7-4416-86A2-970EBF8E1563}"/>
              </a:ext>
            </a:extLst>
          </p:cNvPr>
          <p:cNvSpPr/>
          <p:nvPr/>
        </p:nvSpPr>
        <p:spPr>
          <a:xfrm>
            <a:off x="8697762" y="4753195"/>
            <a:ext cx="987552" cy="1069848"/>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6" name="Straight Connector 35">
            <a:extLst>
              <a:ext uri="{FF2B5EF4-FFF2-40B4-BE49-F238E27FC236}">
                <a16:creationId xmlns:a16="http://schemas.microsoft.com/office/drawing/2014/main" id="{74956411-6724-42E7-828F-FE9A9F8680AB}"/>
              </a:ext>
            </a:extLst>
          </p:cNvPr>
          <p:cNvSpPr/>
          <p:nvPr/>
        </p:nvSpPr>
        <p:spPr>
          <a:xfrm flipH="1" flipV="1">
            <a:off x="8944650" y="4753195"/>
            <a:ext cx="905256" cy="987552"/>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7" name="TextBox 36">
            <a:extLst>
              <a:ext uri="{FF2B5EF4-FFF2-40B4-BE49-F238E27FC236}">
                <a16:creationId xmlns:a16="http://schemas.microsoft.com/office/drawing/2014/main" id="{737FFCD5-3065-40DA-9E28-8C2BD5EC23EA}"/>
              </a:ext>
            </a:extLst>
          </p:cNvPr>
          <p:cNvSpPr txBox="1"/>
          <p:nvPr/>
        </p:nvSpPr>
        <p:spPr>
          <a:xfrm>
            <a:off x="1855853" y="4915195"/>
            <a:ext cx="690393"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SOAP</a:t>
            </a:r>
          </a:p>
        </p:txBody>
      </p:sp>
      <p:sp>
        <p:nvSpPr>
          <p:cNvPr id="38" name="TextBox 37">
            <a:extLst>
              <a:ext uri="{FF2B5EF4-FFF2-40B4-BE49-F238E27FC236}">
                <a16:creationId xmlns:a16="http://schemas.microsoft.com/office/drawing/2014/main" id="{F2C9470B-C76B-467A-8C5D-54F1D5BA2DED}"/>
              </a:ext>
            </a:extLst>
          </p:cNvPr>
          <p:cNvSpPr txBox="1"/>
          <p:nvPr/>
        </p:nvSpPr>
        <p:spPr>
          <a:xfrm>
            <a:off x="3248730" y="5920243"/>
            <a:ext cx="738419"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AMQP</a:t>
            </a:r>
          </a:p>
        </p:txBody>
      </p:sp>
      <p:sp>
        <p:nvSpPr>
          <p:cNvPr id="39" name="TextBox 38">
            <a:extLst>
              <a:ext uri="{FF2B5EF4-FFF2-40B4-BE49-F238E27FC236}">
                <a16:creationId xmlns:a16="http://schemas.microsoft.com/office/drawing/2014/main" id="{2CA40944-A60A-465D-9909-577EFD857797}"/>
              </a:ext>
            </a:extLst>
          </p:cNvPr>
          <p:cNvSpPr txBox="1"/>
          <p:nvPr/>
        </p:nvSpPr>
        <p:spPr>
          <a:xfrm>
            <a:off x="5203745" y="5935146"/>
            <a:ext cx="558883"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JMS</a:t>
            </a:r>
          </a:p>
        </p:txBody>
      </p:sp>
      <p:sp>
        <p:nvSpPr>
          <p:cNvPr id="40" name="TextBox 39">
            <a:extLst>
              <a:ext uri="{FF2B5EF4-FFF2-40B4-BE49-F238E27FC236}">
                <a16:creationId xmlns:a16="http://schemas.microsoft.com/office/drawing/2014/main" id="{81D32685-DDC9-40B3-8772-C0A81E0E7DEF}"/>
              </a:ext>
            </a:extLst>
          </p:cNvPr>
          <p:cNvSpPr txBox="1"/>
          <p:nvPr/>
        </p:nvSpPr>
        <p:spPr>
          <a:xfrm>
            <a:off x="6375978" y="5885251"/>
            <a:ext cx="731366"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ATOM</a:t>
            </a:r>
          </a:p>
        </p:txBody>
      </p:sp>
      <p:sp>
        <p:nvSpPr>
          <p:cNvPr id="41" name="TextBox 40">
            <a:extLst>
              <a:ext uri="{FF2B5EF4-FFF2-40B4-BE49-F238E27FC236}">
                <a16:creationId xmlns:a16="http://schemas.microsoft.com/office/drawing/2014/main" id="{4AD6DE28-3C70-448C-AA7C-83D2545B7F1F}"/>
              </a:ext>
            </a:extLst>
          </p:cNvPr>
          <p:cNvSpPr txBox="1"/>
          <p:nvPr/>
        </p:nvSpPr>
        <p:spPr>
          <a:xfrm>
            <a:off x="8084106" y="5920243"/>
            <a:ext cx="537274"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TCP</a:t>
            </a:r>
          </a:p>
        </p:txBody>
      </p:sp>
      <p:sp>
        <p:nvSpPr>
          <p:cNvPr id="42" name="TextBox 41">
            <a:extLst>
              <a:ext uri="{FF2B5EF4-FFF2-40B4-BE49-F238E27FC236}">
                <a16:creationId xmlns:a16="http://schemas.microsoft.com/office/drawing/2014/main" id="{6852CE9D-6E62-4855-BAC2-51D02CB3E8EE}"/>
              </a:ext>
            </a:extLst>
          </p:cNvPr>
          <p:cNvSpPr txBox="1"/>
          <p:nvPr/>
        </p:nvSpPr>
        <p:spPr>
          <a:xfrm>
            <a:off x="9685315" y="4979994"/>
            <a:ext cx="697639" cy="351865"/>
          </a:xfrm>
          <a:prstGeom prst="rect">
            <a:avLst/>
          </a:prstGeom>
          <a:noFill/>
          <a:ln>
            <a:noFill/>
          </a:ln>
        </p:spPr>
        <p:txBody>
          <a:bodyPr vert="horz" wrap="none" lIns="81000" tIns="40500" rIns="81000" bIns="40500" anchorCtr="0" compatLnSpc="0">
            <a:spAutoFit/>
          </a:bodyPr>
          <a:lstStyle/>
          <a:p>
            <a:pPr defTabSz="822960" hangingPunct="0"/>
            <a:r>
              <a:rPr lang="en-US" sz="1620">
                <a:solidFill>
                  <a:prstClr val="black"/>
                </a:solidFill>
                <a:latin typeface="IBM Plex Sans" panose="020B0503050203000203" pitchFamily="34" charset="0"/>
                <a:ea typeface="Microsoft YaHei" pitchFamily="2"/>
                <a:cs typeface="Mangal" pitchFamily="2"/>
              </a:rPr>
              <a:t>SMTP</a:t>
            </a:r>
          </a:p>
        </p:txBody>
      </p:sp>
    </p:spTree>
    <p:extLst>
      <p:ext uri="{BB962C8B-B14F-4D97-AF65-F5344CB8AC3E}">
        <p14:creationId xmlns:p14="http://schemas.microsoft.com/office/powerpoint/2010/main" val="4103679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Backend for Frontend (BFF)</a:t>
            </a:r>
          </a:p>
        </p:txBody>
      </p:sp>
      <p:sp>
        <p:nvSpPr>
          <p:cNvPr id="6" name="Rectangle 5">
            <a:extLst>
              <a:ext uri="{FF2B5EF4-FFF2-40B4-BE49-F238E27FC236}">
                <a16:creationId xmlns:a16="http://schemas.microsoft.com/office/drawing/2014/main" id="{1C235D3B-B83E-42B1-99B8-A2DCEB13CB1C}"/>
              </a:ext>
            </a:extLst>
          </p:cNvPr>
          <p:cNvSpPr/>
          <p:nvPr/>
        </p:nvSpPr>
        <p:spPr>
          <a:xfrm>
            <a:off x="381001" y="2049967"/>
            <a:ext cx="3928450" cy="3477875"/>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One backend per user experience</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BFF tightly coupled to a specific user experience and will typically be maintained by the same team as the user interface</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API Gateway used to make the BFF</a:t>
            </a:r>
          </a:p>
        </p:txBody>
      </p:sp>
      <p:pic>
        <p:nvPicPr>
          <p:cNvPr id="7" name="Picture 2">
            <a:extLst>
              <a:ext uri="{FF2B5EF4-FFF2-40B4-BE49-F238E27FC236}">
                <a16:creationId xmlns:a16="http://schemas.microsoft.com/office/drawing/2014/main" id="{E1D303D4-0D72-4366-B758-629D5A3F7171}"/>
              </a:ext>
            </a:extLst>
          </p:cNvPr>
          <p:cNvPicPr>
            <a:picLocks noChangeAspect="1" noChangeArrowheads="1"/>
          </p:cNvPicPr>
          <p:nvPr/>
        </p:nvPicPr>
        <p:blipFill>
          <a:blip r:embed="rId3"/>
          <a:srcRect/>
          <a:stretch>
            <a:fillRect/>
          </a:stretch>
        </p:blipFill>
        <p:spPr bwMode="auto">
          <a:xfrm>
            <a:off x="4711969" y="1794099"/>
            <a:ext cx="7099030" cy="4611575"/>
          </a:xfrm>
          <a:prstGeom prst="rect">
            <a:avLst/>
          </a:prstGeom>
          <a:noFill/>
          <a:ln w="9525">
            <a:noFill/>
            <a:miter lim="800000"/>
            <a:headEnd/>
            <a:tailEnd/>
          </a:ln>
          <a:effectLst/>
        </p:spPr>
      </p:pic>
      <p:sp>
        <p:nvSpPr>
          <p:cNvPr id="9" name="Rectangle 8">
            <a:extLst>
              <a:ext uri="{FF2B5EF4-FFF2-40B4-BE49-F238E27FC236}">
                <a16:creationId xmlns:a16="http://schemas.microsoft.com/office/drawing/2014/main" id="{78D38A55-F3B1-4E6E-859C-DAFC2D29F71D}"/>
              </a:ext>
            </a:extLst>
          </p:cNvPr>
          <p:cNvSpPr/>
          <p:nvPr/>
        </p:nvSpPr>
        <p:spPr>
          <a:xfrm>
            <a:off x="381000" y="6086445"/>
            <a:ext cx="4871847" cy="400110"/>
          </a:xfrm>
          <a:prstGeom prst="rect">
            <a:avLst/>
          </a:prstGeom>
        </p:spPr>
        <p:txBody>
          <a:bodyPr wrap="none">
            <a:spAutoFit/>
          </a:bodyPr>
          <a:lstStyle/>
          <a:p>
            <a:pPr defTabSz="1097280"/>
            <a:r>
              <a:rPr lang="en-IN" sz="1000" dirty="0">
                <a:solidFill>
                  <a:prstClr val="black"/>
                </a:solidFill>
                <a:latin typeface="IBM Plex Sans" panose="020B0503050203000203" pitchFamily="34" charset="0"/>
                <a:hlinkClick r:id="rId4"/>
              </a:rPr>
              <a:t>https://samnewman.io/patterns/architectural/bff/</a:t>
            </a:r>
            <a:br>
              <a:rPr lang="en-IN" sz="1000" dirty="0">
                <a:solidFill>
                  <a:prstClr val="black"/>
                </a:solidFill>
                <a:latin typeface="IBM Plex Sans" panose="020B0503050203000203" pitchFamily="34" charset="0"/>
              </a:rPr>
            </a:br>
            <a:r>
              <a:rPr lang="en-IN" sz="1000" dirty="0">
                <a:latin typeface="IBM Plex Sans" panose="020B0503050203000203" pitchFamily="34" charset="0"/>
                <a:hlinkClick r:id="rId5"/>
              </a:rPr>
              <a:t>https://tsh.io/blog/design-patterns-in-microservices-api-gateway-bff-and-more/</a:t>
            </a:r>
            <a:r>
              <a:rPr lang="en-IN" sz="1000" dirty="0">
                <a:solidFill>
                  <a:prstClr val="black"/>
                </a:solidFill>
                <a:latin typeface="IBM Plex Sans" panose="020B0503050203000203" pitchFamily="34" charset="0"/>
              </a:rPr>
              <a:t> </a:t>
            </a:r>
            <a:endParaRPr lang="en-IN" sz="1000" dirty="0">
              <a:latin typeface="IBM Plex Sans" panose="020B0503050203000203" pitchFamily="34" charset="0"/>
            </a:endParaRPr>
          </a:p>
        </p:txBody>
      </p:sp>
    </p:spTree>
    <p:extLst>
      <p:ext uri="{BB962C8B-B14F-4D97-AF65-F5344CB8AC3E}">
        <p14:creationId xmlns:p14="http://schemas.microsoft.com/office/powerpoint/2010/main" val="328121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Cloud Gateway</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5715000" cy="4816703"/>
          </a:xfrm>
          <a:prstGeom prst="rect">
            <a:avLst/>
          </a:prstGeom>
        </p:spPr>
        <p:txBody>
          <a:bodyPr wrap="square">
            <a:spAutoFit/>
          </a:bodyPr>
          <a:lstStyle/>
          <a:p>
            <a:pPr marL="342900" indent="-342900">
              <a:buFont typeface="Arial" panose="020B0604020202020204" pitchFamily="34" charset="0"/>
              <a:buChar char="•"/>
            </a:pPr>
            <a:r>
              <a:rPr lang="en-US" sz="1600" dirty="0">
                <a:latin typeface="IBM Plex Sans" panose="020B0503050203000203" pitchFamily="34" charset="0"/>
              </a:rPr>
              <a:t>Provides an API Gateway built on top of the Spring Ecosystem, including: Spring 5, Spring Boot 2 and Project Reactor</a:t>
            </a:r>
          </a:p>
          <a:p>
            <a:pPr marL="342900" indent="-342900">
              <a:buFont typeface="Arial" panose="020B0604020202020204" pitchFamily="34" charset="0"/>
              <a:buChar char="•"/>
            </a:pPr>
            <a:r>
              <a:rPr lang="en-US" sz="1600" dirty="0">
                <a:latin typeface="IBM Plex Sans" panose="020B0503050203000203" pitchFamily="34" charset="0"/>
              </a:rPr>
              <a:t>Aims to provide a simple, yet effective way to route to APIs and provide cross cutting concerns to them such as: security, monitoring/metrics, and resiliency</a:t>
            </a:r>
          </a:p>
          <a:p>
            <a:pPr marL="342900" indent="-342900">
              <a:buFont typeface="Arial" panose="020B0604020202020204" pitchFamily="34" charset="0"/>
              <a:buChar char="•"/>
            </a:pPr>
            <a:r>
              <a:rPr lang="en-US" sz="1600" dirty="0">
                <a:latin typeface="IBM Plex Sans" panose="020B0503050203000203" pitchFamily="34" charset="0"/>
              </a:rPr>
              <a:t>Based on:</a:t>
            </a:r>
          </a:p>
          <a:p>
            <a:pPr marL="800100" lvl="1" indent="-342900">
              <a:buFont typeface="Courier New" panose="02070309020205020404" pitchFamily="49" charset="0"/>
              <a:buChar char="o"/>
            </a:pPr>
            <a:r>
              <a:rPr lang="en-US" sz="1500" b="1" dirty="0">
                <a:latin typeface="IBM Plex Sans" panose="020B0503050203000203" pitchFamily="34" charset="0"/>
              </a:rPr>
              <a:t>Route</a:t>
            </a:r>
            <a:r>
              <a:rPr lang="en-US" sz="1500" dirty="0">
                <a:latin typeface="IBM Plex Sans" panose="020B0503050203000203" pitchFamily="34" charset="0"/>
              </a:rPr>
              <a:t>: The is a basic building block of the gateway. It is defined by an ID, a destination URI, a collection of predicates, and a collection of filters. A route is matched if the aggregate predicate is true.</a:t>
            </a:r>
          </a:p>
          <a:p>
            <a:pPr marL="800100" lvl="1" indent="-342900">
              <a:buFont typeface="Courier New" panose="02070309020205020404" pitchFamily="49" charset="0"/>
              <a:buChar char="o"/>
            </a:pPr>
            <a:r>
              <a:rPr lang="en-US" sz="1500" b="1" dirty="0">
                <a:latin typeface="IBM Plex Sans" panose="020B0503050203000203" pitchFamily="34" charset="0"/>
              </a:rPr>
              <a:t>Predicate</a:t>
            </a:r>
            <a:r>
              <a:rPr lang="en-US" sz="1500" dirty="0">
                <a:latin typeface="IBM Plex Sans" panose="020B0503050203000203" pitchFamily="34" charset="0"/>
              </a:rPr>
              <a:t>: This is a Java 8 Function Predicate. The input type is a Spring Framework </a:t>
            </a:r>
            <a:r>
              <a:rPr lang="en-US" sz="1500" dirty="0" err="1">
                <a:latin typeface="IBM Plex Sans" panose="020B0503050203000203" pitchFamily="34" charset="0"/>
              </a:rPr>
              <a:t>ServerWebExchange</a:t>
            </a:r>
            <a:r>
              <a:rPr lang="en-US" sz="1500" dirty="0">
                <a:latin typeface="IBM Plex Sans" panose="020B0503050203000203" pitchFamily="34" charset="0"/>
              </a:rPr>
              <a:t>. This lets you match on anything from the HTTP request, such as headers or parameters.</a:t>
            </a:r>
          </a:p>
          <a:p>
            <a:pPr marL="800100" lvl="1" indent="-342900">
              <a:buFont typeface="Courier New" panose="02070309020205020404" pitchFamily="49" charset="0"/>
              <a:buChar char="o"/>
            </a:pPr>
            <a:r>
              <a:rPr lang="en-US" sz="1500" b="1" dirty="0">
                <a:latin typeface="IBM Plex Sans" panose="020B0503050203000203" pitchFamily="34" charset="0"/>
              </a:rPr>
              <a:t>Filter</a:t>
            </a:r>
            <a:r>
              <a:rPr lang="en-US" sz="1500" dirty="0">
                <a:latin typeface="IBM Plex Sans" panose="020B0503050203000203" pitchFamily="34" charset="0"/>
              </a:rPr>
              <a:t>: These are instances of Spring Framework </a:t>
            </a:r>
            <a:r>
              <a:rPr lang="en-US" sz="1500" dirty="0" err="1">
                <a:latin typeface="IBM Plex Sans" panose="020B0503050203000203" pitchFamily="34" charset="0"/>
              </a:rPr>
              <a:t>GatewayFilter</a:t>
            </a:r>
            <a:r>
              <a:rPr lang="en-US" sz="1500" dirty="0">
                <a:latin typeface="IBM Plex Sans" panose="020B0503050203000203" pitchFamily="34" charset="0"/>
              </a:rPr>
              <a:t> that have been constructed with a specific factory. Here, you can modify requests and responses before or after sending the downstream request.</a:t>
            </a:r>
          </a:p>
        </p:txBody>
      </p:sp>
      <p:pic>
        <p:nvPicPr>
          <p:cNvPr id="7" name="Picture 2" descr="Spring Cloud Gateway Diagram">
            <a:extLst>
              <a:ext uri="{FF2B5EF4-FFF2-40B4-BE49-F238E27FC236}">
                <a16:creationId xmlns:a16="http://schemas.microsoft.com/office/drawing/2014/main" id="{B9AAC4E3-9593-4AFC-B088-AE8556FF7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6047" y="1552027"/>
            <a:ext cx="3838783" cy="5155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766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381000" y="571500"/>
            <a:ext cx="5524500" cy="875560"/>
          </a:xfrm>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E9288AFF-70BA-4429-9E8D-05D06C0869DC}"/>
              </a:ext>
            </a:extLst>
          </p:cNvPr>
          <p:cNvPicPr>
            <a:picLocks noChangeAspect="1"/>
          </p:cNvPicPr>
          <p:nvPr/>
        </p:nvPicPr>
        <p:blipFill>
          <a:blip r:embed="rId3"/>
          <a:stretch>
            <a:fillRect/>
          </a:stretch>
        </p:blipFill>
        <p:spPr>
          <a:xfrm>
            <a:off x="7547192" y="2126762"/>
            <a:ext cx="3193616" cy="2604477"/>
          </a:xfrm>
          <a:prstGeom prst="rect">
            <a:avLst/>
          </a:prstGeom>
        </p:spPr>
      </p:pic>
      <p:sp>
        <p:nvSpPr>
          <p:cNvPr id="2" name="Rectangle 1">
            <a:extLst>
              <a:ext uri="{FF2B5EF4-FFF2-40B4-BE49-F238E27FC236}">
                <a16:creationId xmlns:a16="http://schemas.microsoft.com/office/drawing/2014/main" id="{8FC080F7-192D-4E8F-85E4-D60A420E0981}"/>
              </a:ext>
            </a:extLst>
          </p:cNvPr>
          <p:cNvSpPr/>
          <p:nvPr/>
        </p:nvSpPr>
        <p:spPr>
          <a:xfrm>
            <a:off x="381000" y="1447060"/>
            <a:ext cx="5416118" cy="2123658"/>
          </a:xfrm>
          <a:prstGeom prst="rect">
            <a:avLst/>
          </a:prstGeom>
        </p:spPr>
        <p:txBody>
          <a:bodyPr wrap="square">
            <a:spAutoFit/>
          </a:bodyPr>
          <a:lstStyle/>
          <a:p>
            <a:pPr marL="342900" lvl="0" indent="-342900">
              <a:buFont typeface="+mj-lt"/>
              <a:buAutoNum type="arabicPeriod"/>
            </a:pPr>
            <a:r>
              <a:rPr lang="en-US" sz="2200" dirty="0">
                <a:solidFill>
                  <a:srgbClr val="FFFFFF"/>
                </a:solidFill>
                <a:latin typeface="IBM Plex Sans" panose="020B0503050203000203" pitchFamily="34" charset="0"/>
              </a:rPr>
              <a:t>Create Spring Cloud Gateway and access the client facing service using gateway.</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Use Eureka for service lookup from Spring Cloud Gateway</a:t>
            </a:r>
            <a:endParaRPr kumimoji="0" lang="en-IN" sz="220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43F98C7E-B865-49AE-9A93-757747C1C270}"/>
              </a:ext>
            </a:extLst>
          </p:cNvPr>
          <p:cNvSpPr/>
          <p:nvPr/>
        </p:nvSpPr>
        <p:spPr>
          <a:xfrm>
            <a:off x="281614" y="5210885"/>
            <a:ext cx="4323621" cy="400110"/>
          </a:xfrm>
          <a:prstGeom prst="rect">
            <a:avLst/>
          </a:prstGeom>
        </p:spPr>
        <p:txBody>
          <a:bodyPr wrap="none">
            <a:spAutoFit/>
          </a:bodyPr>
          <a:lstStyle/>
          <a:p>
            <a:pPr marL="0" marR="0" lvl="0" indent="0" algn="ctr" defTabSz="822960" rtl="0" eaLnBrk="1" fontAlgn="auto" latinLnBrk="0" hangingPunct="1">
              <a:lnSpc>
                <a:spcPct val="100000"/>
              </a:lnSpc>
              <a:spcBef>
                <a:spcPts val="0"/>
              </a:spcBef>
              <a:spcAft>
                <a:spcPts val="0"/>
              </a:spcAft>
              <a:buClrTx/>
              <a:buSzTx/>
              <a:buFontTx/>
              <a:buNone/>
              <a:tabLst>
                <a:tab pos="0" algn="l"/>
                <a:tab pos="411480" algn="l"/>
                <a:tab pos="822960" algn="l"/>
                <a:tab pos="1234439" algn="l"/>
                <a:tab pos="1645920" algn="l"/>
                <a:tab pos="2057400" algn="l"/>
                <a:tab pos="2468879" algn="l"/>
                <a:tab pos="2880360" algn="l"/>
                <a:tab pos="3291840" algn="l"/>
                <a:tab pos="3703320" algn="l"/>
                <a:tab pos="4114800" algn="l"/>
                <a:tab pos="4526280" algn="l"/>
                <a:tab pos="4937759" algn="l"/>
                <a:tab pos="5349240" algn="l"/>
                <a:tab pos="5760719" algn="l"/>
                <a:tab pos="6172200" algn="l"/>
                <a:tab pos="6583680" algn="l"/>
                <a:tab pos="6995160" algn="l"/>
                <a:tab pos="7406640" algn="l"/>
                <a:tab pos="7818120" algn="l"/>
                <a:tab pos="8229600" algn="l"/>
              </a:tabLst>
              <a:defRPr/>
            </a:pPr>
            <a:r>
              <a:rPr kumimoji="0" lang="en-US" sz="2000" b="1" i="0" u="none" strike="noStrike" kern="1200" cap="none" spc="0" normalizeH="0" baseline="0" noProof="0" dirty="0">
                <a:ln>
                  <a:noFill/>
                </a:ln>
                <a:solidFill>
                  <a:srgbClr val="FFFFFF"/>
                </a:solidFill>
                <a:effectLst/>
                <a:uLnTx/>
                <a:uFillTx/>
                <a:latin typeface="IBM Plex Sans" panose="020B0503050203000203" pitchFamily="34" charset="0"/>
                <a:ea typeface="Arial" pitchFamily="2"/>
                <a:cs typeface="Arial" pitchFamily="2"/>
              </a:rPr>
              <a:t>Running the newly created project</a:t>
            </a:r>
          </a:p>
        </p:txBody>
      </p:sp>
    </p:spTree>
    <p:extLst>
      <p:ext uri="{BB962C8B-B14F-4D97-AF65-F5344CB8AC3E}">
        <p14:creationId xmlns:p14="http://schemas.microsoft.com/office/powerpoint/2010/main" val="4283295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API Gateway – Cloud Gateway</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API Gateway – Cloud Gateway</a:t>
            </a:r>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API Gateway pattern</a:t>
            </a:r>
          </a:p>
          <a:p>
            <a:pPr marL="285739" lvl="0" indent="-285739" defTabSz="914363">
              <a:spcBef>
                <a:spcPts val="500"/>
              </a:spcBef>
              <a:buFont typeface="Arial" panose="020B0604020202020204" pitchFamily="34" charset="0"/>
              <a:buChar char="•"/>
              <a:defRPr/>
            </a:pPr>
            <a:r>
              <a:rPr lang="en-US" sz="1667" dirty="0">
                <a:solidFill>
                  <a:srgbClr val="000000"/>
                </a:solidFill>
              </a:rPr>
              <a:t>BFF</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Gateway</a:t>
            </a:r>
          </a:p>
        </p:txBody>
      </p:sp>
    </p:spTree>
    <p:extLst>
      <p:ext uri="{BB962C8B-B14F-4D97-AF65-F5344CB8AC3E}">
        <p14:creationId xmlns:p14="http://schemas.microsoft.com/office/powerpoint/2010/main" val="3155714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API Gateway – Cloud Gateway</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271474"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182492"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54265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 understand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Need for API Gateway</a:t>
            </a:r>
          </a:p>
          <a:p>
            <a:pPr marL="285739" lvl="0" indent="-285739" defTabSz="914363">
              <a:spcBef>
                <a:spcPts val="500"/>
              </a:spcBef>
              <a:buFont typeface="Arial" panose="020B0604020202020204" pitchFamily="34" charset="0"/>
              <a:buChar char="•"/>
              <a:defRPr/>
            </a:pPr>
            <a:r>
              <a:rPr lang="en-US" sz="1667" dirty="0">
                <a:solidFill>
                  <a:srgbClr val="000000"/>
                </a:solidFill>
              </a:rPr>
              <a:t>Gateway Pattern</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Gateway</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API Gateway – Cloud Gateway</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 API Gateway – Cloud Gateway</a:t>
            </a:r>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2252329272"/>
              </p:ext>
            </p:extLst>
          </p:nvPr>
        </p:nvGraphicFramePr>
        <p:xfrm>
          <a:off x="3302000" y="1975757"/>
          <a:ext cx="8509000" cy="947208"/>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i="0" u="none" strike="noStrike" kern="1200" cap="none" spc="0" normalizeH="0" baseline="0" dirty="0">
                          <a:ln>
                            <a:noFill/>
                          </a:ln>
                          <a:solidFill>
                            <a:srgbClr val="000000"/>
                          </a:solidFill>
                          <a:effectLst/>
                          <a:uLnTx/>
                          <a:uFillTx/>
                          <a:latin typeface="IBM Plex Sans" panose="020B0503050203000203" pitchFamily="34" charset="0"/>
                          <a:ea typeface="+mn-ea"/>
                          <a:cs typeface="+mn-cs"/>
                        </a:rPr>
                        <a:t>Gateway</a:t>
                      </a: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Spring Cloud Gateway</a:t>
                      </a:r>
                    </a:p>
                  </a:txBody>
                  <a:tcPr marL="228600" anchor="ctr" horzOverflow="overflow"/>
                </a:tc>
                <a:extLst>
                  <a:ext uri="{0D108BD9-81ED-4DB2-BD59-A6C34878D82A}">
                    <a16:rowId xmlns:a16="http://schemas.microsoft.com/office/drawing/2014/main" val="3187827419"/>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The Current System</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677108"/>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Existing application:</a:t>
            </a:r>
          </a:p>
          <a:p>
            <a:pPr marL="742950" lvl="1" indent="-285750">
              <a:buFont typeface="Courier New" panose="02070309020205020404" pitchFamily="49" charset="0"/>
              <a:buChar char="o"/>
            </a:pPr>
            <a:r>
              <a:rPr lang="en-US" dirty="0">
                <a:latin typeface="IBM Plex Sans" panose="020B0503050203000203" pitchFamily="34" charset="0"/>
              </a:rPr>
              <a:t>Runs fine, within a reliable, high-speed, secure network</a:t>
            </a:r>
            <a:endParaRPr lang="en-US" sz="2000" dirty="0">
              <a:latin typeface="IBM Plex Sans" panose="020B0503050203000203" pitchFamily="34" charset="0"/>
            </a:endParaRPr>
          </a:p>
        </p:txBody>
      </p:sp>
      <p:sp>
        <p:nvSpPr>
          <p:cNvPr id="29" name="TextBox 28">
            <a:extLst>
              <a:ext uri="{FF2B5EF4-FFF2-40B4-BE49-F238E27FC236}">
                <a16:creationId xmlns:a16="http://schemas.microsoft.com/office/drawing/2014/main" id="{0D43E546-1693-4D0E-8316-F295E7FF4D15}"/>
              </a:ext>
            </a:extLst>
          </p:cNvPr>
          <p:cNvSpPr txBox="1"/>
          <p:nvPr/>
        </p:nvSpPr>
        <p:spPr>
          <a:xfrm>
            <a:off x="3907809" y="5057558"/>
            <a:ext cx="587288"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00" dirty="0">
                <a:solidFill>
                  <a:prstClr val="black"/>
                </a:solidFill>
                <a:latin typeface="IBM Plex Sans" panose="020B0503050203000203" pitchFamily="34" charset="0"/>
                <a:ea typeface="Microsoft YaHei" pitchFamily="2"/>
                <a:cs typeface="Mangal" pitchFamily="2"/>
              </a:rPr>
              <a:t>Cart</a:t>
            </a:r>
          </a:p>
        </p:txBody>
      </p:sp>
      <p:sp>
        <p:nvSpPr>
          <p:cNvPr id="30" name="TextBox 29">
            <a:extLst>
              <a:ext uri="{FF2B5EF4-FFF2-40B4-BE49-F238E27FC236}">
                <a16:creationId xmlns:a16="http://schemas.microsoft.com/office/drawing/2014/main" id="{453B0284-F541-4198-A2A9-87A8E05F6D3C}"/>
              </a:ext>
            </a:extLst>
          </p:cNvPr>
          <p:cNvSpPr txBox="1"/>
          <p:nvPr/>
        </p:nvSpPr>
        <p:spPr>
          <a:xfrm>
            <a:off x="2755665" y="4773410"/>
            <a:ext cx="106389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00" dirty="0">
                <a:solidFill>
                  <a:prstClr val="black"/>
                </a:solidFill>
                <a:latin typeface="IBM Plex Sans" panose="020B0503050203000203" pitchFamily="34" charset="0"/>
                <a:ea typeface="Microsoft YaHei" pitchFamily="2"/>
                <a:cs typeface="Mangal" pitchFamily="2"/>
              </a:rPr>
              <a:t>Payment</a:t>
            </a:r>
          </a:p>
        </p:txBody>
      </p:sp>
      <p:sp>
        <p:nvSpPr>
          <p:cNvPr id="31" name="TextBox 30">
            <a:extLst>
              <a:ext uri="{FF2B5EF4-FFF2-40B4-BE49-F238E27FC236}">
                <a16:creationId xmlns:a16="http://schemas.microsoft.com/office/drawing/2014/main" id="{AC33F410-530D-4BD6-8002-4705D3905DE6}"/>
              </a:ext>
            </a:extLst>
          </p:cNvPr>
          <p:cNvSpPr txBox="1"/>
          <p:nvPr/>
        </p:nvSpPr>
        <p:spPr>
          <a:xfrm>
            <a:off x="7894038" y="4612057"/>
            <a:ext cx="963288"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00" dirty="0">
                <a:solidFill>
                  <a:prstClr val="black"/>
                </a:solidFill>
                <a:latin typeface="IBM Plex Sans" panose="020B0503050203000203" pitchFamily="34" charset="0"/>
                <a:ea typeface="Microsoft YaHei" pitchFamily="2"/>
                <a:cs typeface="Mangal" pitchFamily="2"/>
              </a:rPr>
              <a:t>Product</a:t>
            </a:r>
          </a:p>
        </p:txBody>
      </p:sp>
      <p:sp>
        <p:nvSpPr>
          <p:cNvPr id="32" name="TextBox 31">
            <a:extLst>
              <a:ext uri="{FF2B5EF4-FFF2-40B4-BE49-F238E27FC236}">
                <a16:creationId xmlns:a16="http://schemas.microsoft.com/office/drawing/2014/main" id="{E9E91A14-BB4E-4D2C-BA62-D78CE071B8E5}"/>
              </a:ext>
            </a:extLst>
          </p:cNvPr>
          <p:cNvSpPr txBox="1"/>
          <p:nvPr/>
        </p:nvSpPr>
        <p:spPr>
          <a:xfrm>
            <a:off x="6524433" y="5105834"/>
            <a:ext cx="1185465"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00" dirty="0">
                <a:solidFill>
                  <a:prstClr val="black"/>
                </a:solidFill>
                <a:latin typeface="IBM Plex Sans" panose="020B0503050203000203" pitchFamily="34" charset="0"/>
                <a:ea typeface="Microsoft YaHei" pitchFamily="2"/>
                <a:cs typeface="Mangal" pitchFamily="2"/>
              </a:rPr>
              <a:t>Catalogue</a:t>
            </a:r>
          </a:p>
        </p:txBody>
      </p:sp>
      <p:sp>
        <p:nvSpPr>
          <p:cNvPr id="33" name="TextBox 32">
            <a:extLst>
              <a:ext uri="{FF2B5EF4-FFF2-40B4-BE49-F238E27FC236}">
                <a16:creationId xmlns:a16="http://schemas.microsoft.com/office/drawing/2014/main" id="{C321E174-0A3D-48FF-BBD5-6B6C273020A3}"/>
              </a:ext>
            </a:extLst>
          </p:cNvPr>
          <p:cNvSpPr txBox="1"/>
          <p:nvPr/>
        </p:nvSpPr>
        <p:spPr>
          <a:xfrm>
            <a:off x="5683413" y="5899123"/>
            <a:ext cx="1051517"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00" dirty="0">
                <a:solidFill>
                  <a:prstClr val="black"/>
                </a:solidFill>
                <a:latin typeface="IBM Plex Sans" panose="020B0503050203000203" pitchFamily="34" charset="0"/>
                <a:ea typeface="Microsoft YaHei" pitchFamily="2"/>
                <a:cs typeface="Mangal" pitchFamily="2"/>
              </a:rPr>
              <a:t>Rewards</a:t>
            </a:r>
          </a:p>
        </p:txBody>
      </p:sp>
      <p:sp>
        <p:nvSpPr>
          <p:cNvPr id="34" name="TextBox 33">
            <a:extLst>
              <a:ext uri="{FF2B5EF4-FFF2-40B4-BE49-F238E27FC236}">
                <a16:creationId xmlns:a16="http://schemas.microsoft.com/office/drawing/2014/main" id="{86E331D0-EEF1-4088-AF60-B75AA6AAD993}"/>
              </a:ext>
            </a:extLst>
          </p:cNvPr>
          <p:cNvSpPr txBox="1"/>
          <p:nvPr/>
        </p:nvSpPr>
        <p:spPr>
          <a:xfrm>
            <a:off x="4936833" y="5222150"/>
            <a:ext cx="745216"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00" dirty="0">
                <a:solidFill>
                  <a:prstClr val="black"/>
                </a:solidFill>
                <a:latin typeface="IBM Plex Sans" panose="020B0503050203000203" pitchFamily="34" charset="0"/>
                <a:ea typeface="Microsoft YaHei" pitchFamily="2"/>
                <a:cs typeface="Mangal" pitchFamily="2"/>
              </a:rPr>
              <a:t>Order</a:t>
            </a:r>
          </a:p>
        </p:txBody>
      </p:sp>
      <p:cxnSp>
        <p:nvCxnSpPr>
          <p:cNvPr id="35" name="Straight Arrow Connector 34">
            <a:extLst>
              <a:ext uri="{FF2B5EF4-FFF2-40B4-BE49-F238E27FC236}">
                <a16:creationId xmlns:a16="http://schemas.microsoft.com/office/drawing/2014/main" id="{DCBD6EB9-F4D9-42D8-85CF-F8F7AD08B22D}"/>
              </a:ext>
            </a:extLst>
          </p:cNvPr>
          <p:cNvCxnSpPr>
            <a:cxnSpLocks/>
            <a:stCxn id="40" idx="2"/>
            <a:endCxn id="30" idx="0"/>
          </p:cNvCxnSpPr>
          <p:nvPr/>
        </p:nvCxnSpPr>
        <p:spPr>
          <a:xfrm flipH="1">
            <a:off x="3287612" y="2927264"/>
            <a:ext cx="2630545" cy="1846146"/>
          </a:xfrm>
          <a:prstGeom prst="straightConnector1">
            <a:avLst/>
          </a:prstGeom>
          <a:noFill/>
          <a:ln w="0">
            <a:solidFill>
              <a:srgbClr val="000000"/>
            </a:solidFill>
            <a:prstDash val="solid"/>
            <a:tailEnd type="arrow"/>
          </a:ln>
        </p:spPr>
      </p:cxnSp>
      <p:cxnSp>
        <p:nvCxnSpPr>
          <p:cNvPr id="36" name="Straight Arrow Connector 35">
            <a:extLst>
              <a:ext uri="{FF2B5EF4-FFF2-40B4-BE49-F238E27FC236}">
                <a16:creationId xmlns:a16="http://schemas.microsoft.com/office/drawing/2014/main" id="{7BF0D3E2-C560-41CA-B678-542A73704B10}"/>
              </a:ext>
            </a:extLst>
          </p:cNvPr>
          <p:cNvCxnSpPr>
            <a:cxnSpLocks/>
            <a:stCxn id="40" idx="2"/>
          </p:cNvCxnSpPr>
          <p:nvPr/>
        </p:nvCxnSpPr>
        <p:spPr>
          <a:xfrm>
            <a:off x="5918157" y="2927264"/>
            <a:ext cx="2372723" cy="1684793"/>
          </a:xfrm>
          <a:prstGeom prst="straightConnector1">
            <a:avLst/>
          </a:prstGeom>
          <a:noFill/>
          <a:ln w="0">
            <a:solidFill>
              <a:srgbClr val="000000"/>
            </a:solidFill>
            <a:prstDash val="solid"/>
            <a:tailEnd type="arrow"/>
          </a:ln>
        </p:spPr>
      </p:cxnSp>
      <p:cxnSp>
        <p:nvCxnSpPr>
          <p:cNvPr id="37" name="Straight Arrow Connector 36">
            <a:extLst>
              <a:ext uri="{FF2B5EF4-FFF2-40B4-BE49-F238E27FC236}">
                <a16:creationId xmlns:a16="http://schemas.microsoft.com/office/drawing/2014/main" id="{5FBB930F-B951-4707-88DA-3A8A3C43DB98}"/>
              </a:ext>
            </a:extLst>
          </p:cNvPr>
          <p:cNvCxnSpPr>
            <a:cxnSpLocks/>
            <a:stCxn id="40" idx="2"/>
            <a:endCxn id="32" idx="0"/>
          </p:cNvCxnSpPr>
          <p:nvPr/>
        </p:nvCxnSpPr>
        <p:spPr>
          <a:xfrm>
            <a:off x="5918157" y="2927264"/>
            <a:ext cx="1199009" cy="2178570"/>
          </a:xfrm>
          <a:prstGeom prst="straightConnector1">
            <a:avLst/>
          </a:prstGeom>
          <a:noFill/>
          <a:ln w="0">
            <a:solidFill>
              <a:srgbClr val="000000"/>
            </a:solidFill>
            <a:prstDash val="solid"/>
            <a:tailEnd type="arrow"/>
          </a:ln>
        </p:spPr>
      </p:cxnSp>
      <p:cxnSp>
        <p:nvCxnSpPr>
          <p:cNvPr id="38" name="Straight Arrow Connector 37">
            <a:extLst>
              <a:ext uri="{FF2B5EF4-FFF2-40B4-BE49-F238E27FC236}">
                <a16:creationId xmlns:a16="http://schemas.microsoft.com/office/drawing/2014/main" id="{23BB80D7-4C90-46FC-9C4C-6AEC3AE6AF2E}"/>
              </a:ext>
            </a:extLst>
          </p:cNvPr>
          <p:cNvCxnSpPr>
            <a:cxnSpLocks/>
            <a:stCxn id="40" idx="2"/>
            <a:endCxn id="29" idx="0"/>
          </p:cNvCxnSpPr>
          <p:nvPr/>
        </p:nvCxnSpPr>
        <p:spPr>
          <a:xfrm flipH="1">
            <a:off x="4201453" y="2927264"/>
            <a:ext cx="1716704" cy="2130294"/>
          </a:xfrm>
          <a:prstGeom prst="straightConnector1">
            <a:avLst/>
          </a:prstGeom>
          <a:noFill/>
          <a:ln w="0">
            <a:solidFill>
              <a:srgbClr val="000000"/>
            </a:solidFill>
            <a:prstDash val="solid"/>
            <a:tailEnd type="arrow"/>
          </a:ln>
        </p:spPr>
      </p:cxnSp>
      <p:cxnSp>
        <p:nvCxnSpPr>
          <p:cNvPr id="39" name="Straight Arrow Connector 38">
            <a:extLst>
              <a:ext uri="{FF2B5EF4-FFF2-40B4-BE49-F238E27FC236}">
                <a16:creationId xmlns:a16="http://schemas.microsoft.com/office/drawing/2014/main" id="{503328E8-671E-467B-8CBC-858C049793AF}"/>
              </a:ext>
            </a:extLst>
          </p:cNvPr>
          <p:cNvCxnSpPr>
            <a:cxnSpLocks/>
            <a:stCxn id="40" idx="2"/>
            <a:endCxn id="34" idx="0"/>
          </p:cNvCxnSpPr>
          <p:nvPr/>
        </p:nvCxnSpPr>
        <p:spPr>
          <a:xfrm flipH="1">
            <a:off x="5309441" y="2927264"/>
            <a:ext cx="608716" cy="2294886"/>
          </a:xfrm>
          <a:prstGeom prst="straightConnector1">
            <a:avLst/>
          </a:prstGeom>
          <a:noFill/>
          <a:ln w="0">
            <a:solidFill>
              <a:srgbClr val="000000"/>
            </a:solidFill>
            <a:prstDash val="solid"/>
            <a:tailEnd type="arrow"/>
          </a:ln>
        </p:spPr>
      </p:cxnSp>
      <p:sp>
        <p:nvSpPr>
          <p:cNvPr id="40" name="TextBox 39">
            <a:extLst>
              <a:ext uri="{FF2B5EF4-FFF2-40B4-BE49-F238E27FC236}">
                <a16:creationId xmlns:a16="http://schemas.microsoft.com/office/drawing/2014/main" id="{FD8137F2-961D-4EE1-B07F-A267BE6BFF91}"/>
              </a:ext>
            </a:extLst>
          </p:cNvPr>
          <p:cNvSpPr txBox="1"/>
          <p:nvPr/>
        </p:nvSpPr>
        <p:spPr>
          <a:xfrm>
            <a:off x="4838985" y="2551418"/>
            <a:ext cx="2158344" cy="375846"/>
          </a:xfrm>
          <a:prstGeom prst="rect">
            <a:avLst/>
          </a:prstGeom>
          <a:solidFill>
            <a:srgbClr val="CCFFCC"/>
          </a:solidFill>
          <a:ln w="0">
            <a:solidFill>
              <a:srgbClr val="000000"/>
            </a:solidFill>
            <a:prstDash val="solid"/>
          </a:ln>
        </p:spPr>
        <p:txBody>
          <a:bodyPr vert="horz" wrap="square" lIns="81000" tIns="40500" rIns="81000" bIns="40500" anchorCtr="0" compatLnSpc="0">
            <a:spAutoFit/>
          </a:bodyPr>
          <a:lstStyle/>
          <a:p>
            <a:pPr algn="ctr" defTabSz="822960" hangingPunct="0"/>
            <a:r>
              <a:rPr lang="en-US" sz="1700" dirty="0">
                <a:solidFill>
                  <a:prstClr val="black"/>
                </a:solidFill>
                <a:latin typeface="IBM Plex Sans" panose="020B0503050203000203" pitchFamily="34" charset="0"/>
                <a:ea typeface="Microsoft YaHei" pitchFamily="2"/>
                <a:cs typeface="Mangal" pitchFamily="2"/>
              </a:rPr>
              <a:t>App Server</a:t>
            </a:r>
          </a:p>
        </p:txBody>
      </p:sp>
      <p:cxnSp>
        <p:nvCxnSpPr>
          <p:cNvPr id="41" name="Straight Arrow Connector 40">
            <a:extLst>
              <a:ext uri="{FF2B5EF4-FFF2-40B4-BE49-F238E27FC236}">
                <a16:creationId xmlns:a16="http://schemas.microsoft.com/office/drawing/2014/main" id="{CAE495CA-ADC6-4975-990E-B84FD100DC96}"/>
              </a:ext>
            </a:extLst>
          </p:cNvPr>
          <p:cNvCxnSpPr>
            <a:cxnSpLocks/>
            <a:stCxn id="40" idx="2"/>
            <a:endCxn id="33" idx="0"/>
          </p:cNvCxnSpPr>
          <p:nvPr/>
        </p:nvCxnSpPr>
        <p:spPr>
          <a:xfrm>
            <a:off x="5918157" y="2927264"/>
            <a:ext cx="291015" cy="2971859"/>
          </a:xfrm>
          <a:prstGeom prst="straightConnector1">
            <a:avLst/>
          </a:prstGeom>
          <a:noFill/>
          <a:ln w="0">
            <a:solidFill>
              <a:srgbClr val="000000"/>
            </a:solidFill>
            <a:prstDash val="solid"/>
            <a:tailEnd type="arrow"/>
          </a:ln>
        </p:spPr>
      </p:cxnSp>
    </p:spTree>
    <p:extLst>
      <p:ext uri="{BB962C8B-B14F-4D97-AF65-F5344CB8AC3E}">
        <p14:creationId xmlns:p14="http://schemas.microsoft.com/office/powerpoint/2010/main" val="262329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Arrow Connector 46">
            <a:extLst>
              <a:ext uri="{FF2B5EF4-FFF2-40B4-BE49-F238E27FC236}">
                <a16:creationId xmlns:a16="http://schemas.microsoft.com/office/drawing/2014/main" id="{0F3D6E29-3C09-40DA-8C9A-393924C77461}"/>
              </a:ext>
            </a:extLst>
          </p:cNvPr>
          <p:cNvCxnSpPr>
            <a:cxnSpLocks/>
            <a:stCxn id="27" idx="2"/>
            <a:endCxn id="45" idx="0"/>
          </p:cNvCxnSpPr>
          <p:nvPr/>
        </p:nvCxnSpPr>
        <p:spPr>
          <a:xfrm flipH="1">
            <a:off x="7256454" y="2430662"/>
            <a:ext cx="77632" cy="3363961"/>
          </a:xfrm>
          <a:prstGeom prst="straightConnector1">
            <a:avLst/>
          </a:prstGeom>
          <a:noFill/>
          <a:ln w="0">
            <a:solidFill>
              <a:srgbClr val="000000"/>
            </a:solidFill>
            <a:prstDash val="solid"/>
            <a:tailEnd type="arrow"/>
          </a:ln>
        </p:spPr>
      </p:cxn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Accessing Microservices via Web</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6231938" cy="1508105"/>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Accessing over public internet problematic</a:t>
            </a:r>
          </a:p>
          <a:p>
            <a:pPr marL="742950" lvl="1" indent="-285750">
              <a:buFont typeface="Courier New" panose="02070309020205020404" pitchFamily="49" charset="0"/>
              <a:buChar char="o"/>
            </a:pPr>
            <a:r>
              <a:rPr lang="en-US" dirty="0">
                <a:latin typeface="IBM Plex Sans" panose="020B0503050203000203" pitchFamily="34" charset="0"/>
              </a:rPr>
              <a:t>Internal API exposed</a:t>
            </a:r>
          </a:p>
          <a:p>
            <a:pPr marL="742950" lvl="1" indent="-285750">
              <a:buFont typeface="Courier New" panose="02070309020205020404" pitchFamily="49" charset="0"/>
              <a:buChar char="o"/>
            </a:pPr>
            <a:r>
              <a:rPr lang="en-US" dirty="0">
                <a:latin typeface="IBM Plex Sans" panose="020B0503050203000203" pitchFamily="34" charset="0"/>
              </a:rPr>
              <a:t>Security</a:t>
            </a:r>
          </a:p>
          <a:p>
            <a:pPr marL="742950" lvl="1" indent="-285750">
              <a:buFont typeface="Courier New" panose="02070309020205020404" pitchFamily="49" charset="0"/>
              <a:buChar char="o"/>
            </a:pPr>
            <a:r>
              <a:rPr lang="en-US" dirty="0">
                <a:latin typeface="IBM Plex Sans" panose="020B0503050203000203" pitchFamily="34" charset="0"/>
              </a:rPr>
              <a:t>CORS Required</a:t>
            </a:r>
          </a:p>
          <a:p>
            <a:pPr marL="742950" lvl="1" indent="-285750">
              <a:buFont typeface="Courier New" panose="02070309020205020404" pitchFamily="49" charset="0"/>
              <a:buChar char="o"/>
            </a:pPr>
            <a:r>
              <a:rPr lang="en-US" dirty="0">
                <a:latin typeface="IBM Plex Sans" panose="020B0503050203000203" pitchFamily="34" charset="0"/>
              </a:rPr>
              <a:t>Multiple Trips and so on</a:t>
            </a:r>
          </a:p>
        </p:txBody>
      </p:sp>
      <p:sp>
        <p:nvSpPr>
          <p:cNvPr id="18" name="TextBox 17">
            <a:extLst>
              <a:ext uri="{FF2B5EF4-FFF2-40B4-BE49-F238E27FC236}">
                <a16:creationId xmlns:a16="http://schemas.microsoft.com/office/drawing/2014/main" id="{04340AB0-EE37-4314-9576-8505BC01A1F2}"/>
              </a:ext>
            </a:extLst>
          </p:cNvPr>
          <p:cNvSpPr txBox="1"/>
          <p:nvPr/>
        </p:nvSpPr>
        <p:spPr>
          <a:xfrm>
            <a:off x="381000" y="6286500"/>
            <a:ext cx="3239039" cy="315188"/>
          </a:xfrm>
          <a:prstGeom prst="rect">
            <a:avLst/>
          </a:prstGeom>
          <a:noFill/>
          <a:ln>
            <a:noFill/>
          </a:ln>
        </p:spPr>
        <p:txBody>
          <a:bodyPr vert="horz" wrap="none" lIns="81000" tIns="40500" rIns="81000" bIns="40500" anchorCtr="0" compatLnSpc="0">
            <a:spAutoFit/>
          </a:bodyPr>
          <a:lstStyle/>
          <a:p>
            <a:pPr defTabSz="822960" hangingPunct="0">
              <a:spcAft>
                <a:spcPts val="600"/>
              </a:spcAft>
            </a:pPr>
            <a:r>
              <a:rPr lang="en-US" sz="1400" dirty="0">
                <a:solidFill>
                  <a:srgbClr val="808080"/>
                </a:solidFill>
                <a:latin typeface="IBM Plex Sans" panose="020B0503050203000203" pitchFamily="34" charset="0"/>
                <a:ea typeface="Microsoft YaHei" pitchFamily="2"/>
                <a:cs typeface="Mangal" pitchFamily="2"/>
              </a:rPr>
              <a:t>CORS – Cross Origin Resource Sharing</a:t>
            </a:r>
          </a:p>
        </p:txBody>
      </p:sp>
      <p:sp>
        <p:nvSpPr>
          <p:cNvPr id="19" name="TextBox 18">
            <a:extLst>
              <a:ext uri="{FF2B5EF4-FFF2-40B4-BE49-F238E27FC236}">
                <a16:creationId xmlns:a16="http://schemas.microsoft.com/office/drawing/2014/main" id="{BC56AE8A-9CE7-403B-AD85-FA5050296C7B}"/>
              </a:ext>
            </a:extLst>
          </p:cNvPr>
          <p:cNvSpPr txBox="1"/>
          <p:nvPr/>
        </p:nvSpPr>
        <p:spPr>
          <a:xfrm>
            <a:off x="4168177" y="5582194"/>
            <a:ext cx="1449832" cy="348531"/>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600" dirty="0">
                <a:solidFill>
                  <a:prstClr val="black"/>
                </a:solidFill>
                <a:latin typeface="IBM Plex Sans" panose="020B0503050203000203" pitchFamily="34" charset="0"/>
                <a:ea typeface="Microsoft YaHei" pitchFamily="2"/>
                <a:cs typeface="Mangal" pitchFamily="2"/>
              </a:rPr>
              <a:t>Eureka Server</a:t>
            </a:r>
          </a:p>
        </p:txBody>
      </p:sp>
      <p:sp>
        <p:nvSpPr>
          <p:cNvPr id="20" name="TextBox 19">
            <a:extLst>
              <a:ext uri="{FF2B5EF4-FFF2-40B4-BE49-F238E27FC236}">
                <a16:creationId xmlns:a16="http://schemas.microsoft.com/office/drawing/2014/main" id="{A949C219-13D1-46A3-8C06-DAEBE6723808}"/>
              </a:ext>
            </a:extLst>
          </p:cNvPr>
          <p:cNvSpPr txBox="1"/>
          <p:nvPr/>
        </p:nvSpPr>
        <p:spPr>
          <a:xfrm>
            <a:off x="9312270" y="5494236"/>
            <a:ext cx="1393021" cy="348531"/>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cxnSp>
        <p:nvCxnSpPr>
          <p:cNvPr id="21" name="Straight Arrow Connector 20">
            <a:extLst>
              <a:ext uri="{FF2B5EF4-FFF2-40B4-BE49-F238E27FC236}">
                <a16:creationId xmlns:a16="http://schemas.microsoft.com/office/drawing/2014/main" id="{F3AFFE08-6F16-465A-B6F1-3768231BE1A4}"/>
              </a:ext>
            </a:extLst>
          </p:cNvPr>
          <p:cNvCxnSpPr>
            <a:cxnSpLocks/>
            <a:stCxn id="27" idx="2"/>
            <a:endCxn id="42" idx="0"/>
          </p:cNvCxnSpPr>
          <p:nvPr/>
        </p:nvCxnSpPr>
        <p:spPr>
          <a:xfrm flipH="1">
            <a:off x="4334380" y="2430662"/>
            <a:ext cx="2999706" cy="2238248"/>
          </a:xfrm>
          <a:prstGeom prst="straightConnector1">
            <a:avLst/>
          </a:prstGeom>
          <a:noFill/>
          <a:ln w="0">
            <a:solidFill>
              <a:srgbClr val="000000"/>
            </a:solidFill>
            <a:prstDash val="solid"/>
            <a:tailEnd type="arrow"/>
          </a:ln>
        </p:spPr>
      </p:cxnSp>
      <p:cxnSp>
        <p:nvCxnSpPr>
          <p:cNvPr id="22" name="Straight Arrow Connector 21">
            <a:extLst>
              <a:ext uri="{FF2B5EF4-FFF2-40B4-BE49-F238E27FC236}">
                <a16:creationId xmlns:a16="http://schemas.microsoft.com/office/drawing/2014/main" id="{B55004ED-1425-4352-B594-7A59AB8AFD97}"/>
              </a:ext>
            </a:extLst>
          </p:cNvPr>
          <p:cNvCxnSpPr>
            <a:cxnSpLocks/>
            <a:stCxn id="27" idx="2"/>
            <a:endCxn id="43" idx="0"/>
          </p:cNvCxnSpPr>
          <p:nvPr/>
        </p:nvCxnSpPr>
        <p:spPr>
          <a:xfrm>
            <a:off x="7334086" y="2430662"/>
            <a:ext cx="2092982" cy="2076895"/>
          </a:xfrm>
          <a:prstGeom prst="straightConnector1">
            <a:avLst/>
          </a:prstGeom>
          <a:noFill/>
          <a:ln w="0">
            <a:solidFill>
              <a:srgbClr val="000000"/>
            </a:solidFill>
            <a:prstDash val="solid"/>
            <a:tailEnd type="arrow"/>
          </a:ln>
        </p:spPr>
      </p:cxnSp>
      <p:cxnSp>
        <p:nvCxnSpPr>
          <p:cNvPr id="23" name="Straight Arrow Connector 22">
            <a:extLst>
              <a:ext uri="{FF2B5EF4-FFF2-40B4-BE49-F238E27FC236}">
                <a16:creationId xmlns:a16="http://schemas.microsoft.com/office/drawing/2014/main" id="{818BBF01-BAD6-4A91-B0F3-E9E0550E2E67}"/>
              </a:ext>
            </a:extLst>
          </p:cNvPr>
          <p:cNvCxnSpPr>
            <a:cxnSpLocks/>
            <a:stCxn id="27" idx="2"/>
            <a:endCxn id="44" idx="0"/>
          </p:cNvCxnSpPr>
          <p:nvPr/>
        </p:nvCxnSpPr>
        <p:spPr>
          <a:xfrm>
            <a:off x="7334086" y="2430662"/>
            <a:ext cx="824142" cy="2570672"/>
          </a:xfrm>
          <a:prstGeom prst="straightConnector1">
            <a:avLst/>
          </a:prstGeom>
          <a:noFill/>
          <a:ln w="0">
            <a:solidFill>
              <a:srgbClr val="000000"/>
            </a:solidFill>
            <a:prstDash val="solid"/>
            <a:tailEnd type="arrow"/>
          </a:ln>
        </p:spPr>
      </p:cxnSp>
      <p:cxnSp>
        <p:nvCxnSpPr>
          <p:cNvPr id="24" name="Straight Arrow Connector 23">
            <a:extLst>
              <a:ext uri="{FF2B5EF4-FFF2-40B4-BE49-F238E27FC236}">
                <a16:creationId xmlns:a16="http://schemas.microsoft.com/office/drawing/2014/main" id="{16F64072-1741-4355-ADEB-340A7D671FB0}"/>
              </a:ext>
            </a:extLst>
          </p:cNvPr>
          <p:cNvCxnSpPr>
            <a:cxnSpLocks/>
            <a:endCxn id="28" idx="0"/>
          </p:cNvCxnSpPr>
          <p:nvPr/>
        </p:nvCxnSpPr>
        <p:spPr>
          <a:xfrm flipH="1">
            <a:off x="5270311" y="2496527"/>
            <a:ext cx="2166769" cy="2456531"/>
          </a:xfrm>
          <a:prstGeom prst="straightConnector1">
            <a:avLst/>
          </a:prstGeom>
          <a:noFill/>
          <a:ln w="0">
            <a:solidFill>
              <a:srgbClr val="000000"/>
            </a:solidFill>
            <a:prstDash val="solid"/>
            <a:tailEnd type="arrow"/>
          </a:ln>
        </p:spPr>
      </p:cxnSp>
      <p:cxnSp>
        <p:nvCxnSpPr>
          <p:cNvPr id="25" name="Straight Arrow Connector 24">
            <a:extLst>
              <a:ext uri="{FF2B5EF4-FFF2-40B4-BE49-F238E27FC236}">
                <a16:creationId xmlns:a16="http://schemas.microsoft.com/office/drawing/2014/main" id="{AC20AF09-FD82-4889-A3A5-CAE4EEAA7966}"/>
              </a:ext>
            </a:extLst>
          </p:cNvPr>
          <p:cNvCxnSpPr>
            <a:cxnSpLocks/>
            <a:stCxn id="27" idx="2"/>
            <a:endCxn id="46" idx="0"/>
          </p:cNvCxnSpPr>
          <p:nvPr/>
        </p:nvCxnSpPr>
        <p:spPr>
          <a:xfrm flipH="1">
            <a:off x="6370958" y="2430662"/>
            <a:ext cx="963128" cy="2686988"/>
          </a:xfrm>
          <a:prstGeom prst="straightConnector1">
            <a:avLst/>
          </a:prstGeom>
          <a:noFill/>
          <a:ln w="0">
            <a:solidFill>
              <a:srgbClr val="000000"/>
            </a:solidFill>
            <a:prstDash val="solid"/>
            <a:tailEnd type="arrow"/>
          </a:ln>
        </p:spPr>
      </p:cxnSp>
      <p:sp>
        <p:nvSpPr>
          <p:cNvPr id="26" name="Freeform: Shape 25">
            <a:extLst>
              <a:ext uri="{FF2B5EF4-FFF2-40B4-BE49-F238E27FC236}">
                <a16:creationId xmlns:a16="http://schemas.microsoft.com/office/drawing/2014/main" id="{65B0BB5B-926C-45C7-AF3D-6DC427D1FC82}"/>
              </a:ext>
            </a:extLst>
          </p:cNvPr>
          <p:cNvSpPr/>
          <p:nvPr/>
        </p:nvSpPr>
        <p:spPr>
          <a:xfrm>
            <a:off x="3102424" y="2990628"/>
            <a:ext cx="8723376" cy="1152143"/>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600" b="1">
                <a:solidFill>
                  <a:prstClr val="black"/>
                </a:solidFill>
                <a:latin typeface="IBM Plex Sans" panose="020B0503050203000203" pitchFamily="34" charset="0"/>
                <a:ea typeface="Microsoft YaHei" pitchFamily="2"/>
                <a:cs typeface="Mangal" pitchFamily="2"/>
              </a:rPr>
              <a:t>        Public Internet</a:t>
            </a:r>
          </a:p>
        </p:txBody>
      </p:sp>
      <p:sp>
        <p:nvSpPr>
          <p:cNvPr id="27" name="TextBox 26">
            <a:extLst>
              <a:ext uri="{FF2B5EF4-FFF2-40B4-BE49-F238E27FC236}">
                <a16:creationId xmlns:a16="http://schemas.microsoft.com/office/drawing/2014/main" id="{7686CBD6-562B-419C-9DA8-2FA445A1FB69}"/>
              </a:ext>
            </a:extLst>
          </p:cNvPr>
          <p:cNvSpPr txBox="1"/>
          <p:nvPr/>
        </p:nvSpPr>
        <p:spPr>
          <a:xfrm>
            <a:off x="6503308" y="2082131"/>
            <a:ext cx="1661556" cy="348531"/>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600">
                <a:solidFill>
                  <a:prstClr val="black"/>
                </a:solidFill>
                <a:latin typeface="IBM Plex Sans" panose="020B0503050203000203" pitchFamily="34" charset="0"/>
                <a:ea typeface="Microsoft YaHei" pitchFamily="2"/>
                <a:cs typeface="Mangal" pitchFamily="2"/>
              </a:rPr>
              <a:t>HTML Web Page</a:t>
            </a:r>
          </a:p>
        </p:txBody>
      </p:sp>
      <p:sp>
        <p:nvSpPr>
          <p:cNvPr id="28" name="TextBox 27">
            <a:extLst>
              <a:ext uri="{FF2B5EF4-FFF2-40B4-BE49-F238E27FC236}">
                <a16:creationId xmlns:a16="http://schemas.microsoft.com/office/drawing/2014/main" id="{0D0BA196-D3BF-4E4C-A2A5-A25870292001}"/>
              </a:ext>
            </a:extLst>
          </p:cNvPr>
          <p:cNvSpPr txBox="1"/>
          <p:nvPr/>
        </p:nvSpPr>
        <p:spPr>
          <a:xfrm>
            <a:off x="4996384" y="4953058"/>
            <a:ext cx="547854" cy="348531"/>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600" dirty="0">
                <a:solidFill>
                  <a:prstClr val="black"/>
                </a:solidFill>
                <a:latin typeface="IBM Plex Sans" panose="020B0503050203000203" pitchFamily="34" charset="0"/>
                <a:ea typeface="Microsoft YaHei" pitchFamily="2"/>
                <a:cs typeface="Mangal" pitchFamily="2"/>
              </a:rPr>
              <a:t>Cart</a:t>
            </a:r>
          </a:p>
        </p:txBody>
      </p:sp>
      <p:sp>
        <p:nvSpPr>
          <p:cNvPr id="42" name="TextBox 41">
            <a:extLst>
              <a:ext uri="{FF2B5EF4-FFF2-40B4-BE49-F238E27FC236}">
                <a16:creationId xmlns:a16="http://schemas.microsoft.com/office/drawing/2014/main" id="{8537396D-45FB-4E2A-92BE-6CDCE99574F6}"/>
              </a:ext>
            </a:extLst>
          </p:cNvPr>
          <p:cNvSpPr txBox="1"/>
          <p:nvPr/>
        </p:nvSpPr>
        <p:spPr>
          <a:xfrm>
            <a:off x="3844240" y="4668910"/>
            <a:ext cx="980280" cy="348531"/>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600" dirty="0">
                <a:solidFill>
                  <a:prstClr val="black"/>
                </a:solidFill>
                <a:latin typeface="IBM Plex Sans" panose="020B0503050203000203" pitchFamily="34" charset="0"/>
                <a:ea typeface="Microsoft YaHei" pitchFamily="2"/>
                <a:cs typeface="Mangal" pitchFamily="2"/>
              </a:rPr>
              <a:t>Payment</a:t>
            </a:r>
          </a:p>
        </p:txBody>
      </p:sp>
      <p:sp>
        <p:nvSpPr>
          <p:cNvPr id="43" name="TextBox 42">
            <a:extLst>
              <a:ext uri="{FF2B5EF4-FFF2-40B4-BE49-F238E27FC236}">
                <a16:creationId xmlns:a16="http://schemas.microsoft.com/office/drawing/2014/main" id="{EA88F77B-98D5-4BF2-B623-4894EF7B7445}"/>
              </a:ext>
            </a:extLst>
          </p:cNvPr>
          <p:cNvSpPr txBox="1"/>
          <p:nvPr/>
        </p:nvSpPr>
        <p:spPr>
          <a:xfrm>
            <a:off x="8982613" y="4507557"/>
            <a:ext cx="888909" cy="348531"/>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600" dirty="0">
                <a:solidFill>
                  <a:prstClr val="black"/>
                </a:solidFill>
                <a:latin typeface="IBM Plex Sans" panose="020B0503050203000203" pitchFamily="34" charset="0"/>
                <a:ea typeface="Microsoft YaHei" pitchFamily="2"/>
                <a:cs typeface="Mangal" pitchFamily="2"/>
              </a:rPr>
              <a:t>Product</a:t>
            </a:r>
          </a:p>
        </p:txBody>
      </p:sp>
      <p:sp>
        <p:nvSpPr>
          <p:cNvPr id="44" name="TextBox 43">
            <a:extLst>
              <a:ext uri="{FF2B5EF4-FFF2-40B4-BE49-F238E27FC236}">
                <a16:creationId xmlns:a16="http://schemas.microsoft.com/office/drawing/2014/main" id="{7134A1B2-F58C-40C0-ABA5-29F7E184F18F}"/>
              </a:ext>
            </a:extLst>
          </p:cNvPr>
          <p:cNvSpPr txBox="1"/>
          <p:nvPr/>
        </p:nvSpPr>
        <p:spPr>
          <a:xfrm>
            <a:off x="7613008" y="5001334"/>
            <a:ext cx="1090439" cy="348531"/>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600" dirty="0">
                <a:solidFill>
                  <a:prstClr val="black"/>
                </a:solidFill>
                <a:latin typeface="IBM Plex Sans" panose="020B0503050203000203" pitchFamily="34" charset="0"/>
                <a:ea typeface="Microsoft YaHei" pitchFamily="2"/>
                <a:cs typeface="Mangal" pitchFamily="2"/>
              </a:rPr>
              <a:t>Catalogue</a:t>
            </a:r>
          </a:p>
        </p:txBody>
      </p:sp>
      <p:sp>
        <p:nvSpPr>
          <p:cNvPr id="45" name="TextBox 44">
            <a:extLst>
              <a:ext uri="{FF2B5EF4-FFF2-40B4-BE49-F238E27FC236}">
                <a16:creationId xmlns:a16="http://schemas.microsoft.com/office/drawing/2014/main" id="{8BDEA2B0-B55B-475D-B8D5-3F38F040708C}"/>
              </a:ext>
            </a:extLst>
          </p:cNvPr>
          <p:cNvSpPr txBox="1"/>
          <p:nvPr/>
        </p:nvSpPr>
        <p:spPr>
          <a:xfrm>
            <a:off x="6771988" y="5794623"/>
            <a:ext cx="968931" cy="348531"/>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600" dirty="0">
                <a:solidFill>
                  <a:prstClr val="black"/>
                </a:solidFill>
                <a:latin typeface="IBM Plex Sans" panose="020B0503050203000203" pitchFamily="34" charset="0"/>
                <a:ea typeface="Microsoft YaHei" pitchFamily="2"/>
                <a:cs typeface="Mangal" pitchFamily="2"/>
              </a:rPr>
              <a:t>Rewards</a:t>
            </a:r>
          </a:p>
        </p:txBody>
      </p:sp>
      <p:sp>
        <p:nvSpPr>
          <p:cNvPr id="46" name="TextBox 45">
            <a:extLst>
              <a:ext uri="{FF2B5EF4-FFF2-40B4-BE49-F238E27FC236}">
                <a16:creationId xmlns:a16="http://schemas.microsoft.com/office/drawing/2014/main" id="{9AAA5F71-30B8-4740-8D13-75DA1AEBF139}"/>
              </a:ext>
            </a:extLst>
          </p:cNvPr>
          <p:cNvSpPr txBox="1"/>
          <p:nvPr/>
        </p:nvSpPr>
        <p:spPr>
          <a:xfrm>
            <a:off x="6025408" y="5117650"/>
            <a:ext cx="691099" cy="348531"/>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600" dirty="0">
                <a:solidFill>
                  <a:prstClr val="black"/>
                </a:solidFill>
                <a:latin typeface="IBM Plex Sans" panose="020B0503050203000203" pitchFamily="34" charset="0"/>
                <a:ea typeface="Microsoft YaHei" pitchFamily="2"/>
                <a:cs typeface="Mangal" pitchFamily="2"/>
              </a:rPr>
              <a:t>Order</a:t>
            </a:r>
          </a:p>
        </p:txBody>
      </p:sp>
    </p:spTree>
    <p:extLst>
      <p:ext uri="{BB962C8B-B14F-4D97-AF65-F5344CB8AC3E}">
        <p14:creationId xmlns:p14="http://schemas.microsoft.com/office/powerpoint/2010/main" val="783523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Accessing Microservices via Web (continued)</a:t>
            </a:r>
          </a:p>
        </p:txBody>
      </p:sp>
      <p:sp>
        <p:nvSpPr>
          <p:cNvPr id="6" name="Rectangle 5">
            <a:extLst>
              <a:ext uri="{FF2B5EF4-FFF2-40B4-BE49-F238E27FC236}">
                <a16:creationId xmlns:a16="http://schemas.microsoft.com/office/drawing/2014/main" id="{1C235D3B-B83E-42B1-99B8-A2DCEB13CB1C}"/>
              </a:ext>
            </a:extLst>
          </p:cNvPr>
          <p:cNvSpPr/>
          <p:nvPr/>
        </p:nvSpPr>
        <p:spPr>
          <a:xfrm>
            <a:off x="3356068" y="1253317"/>
            <a:ext cx="6231938" cy="461665"/>
          </a:xfrm>
          <a:prstGeom prst="rect">
            <a:avLst/>
          </a:prstGeom>
        </p:spPr>
        <p:txBody>
          <a:bodyPr wrap="square">
            <a:spAutoFit/>
          </a:bodyPr>
          <a:lstStyle/>
          <a:p>
            <a:r>
              <a:rPr lang="en-US" sz="2400" dirty="0">
                <a:latin typeface="IBM Plex Sans" panose="020B0503050203000203" pitchFamily="34" charset="0"/>
              </a:rPr>
              <a:t>Different clients have different needs!</a:t>
            </a:r>
          </a:p>
        </p:txBody>
      </p:sp>
      <p:sp>
        <p:nvSpPr>
          <p:cNvPr id="29" name="TextBox 28">
            <a:extLst>
              <a:ext uri="{FF2B5EF4-FFF2-40B4-BE49-F238E27FC236}">
                <a16:creationId xmlns:a16="http://schemas.microsoft.com/office/drawing/2014/main" id="{8459314B-8877-4CAB-9325-067E29A2FA98}"/>
              </a:ext>
            </a:extLst>
          </p:cNvPr>
          <p:cNvSpPr txBox="1"/>
          <p:nvPr/>
        </p:nvSpPr>
        <p:spPr>
          <a:xfrm>
            <a:off x="4639331" y="5458155"/>
            <a:ext cx="639803" cy="375846"/>
          </a:xfrm>
          <a:prstGeom prst="rect">
            <a:avLst/>
          </a:prstGeom>
          <a:solidFill>
            <a:srgbClr val="CCFFCC"/>
          </a:solidFill>
          <a:ln w="0">
            <a:solidFill>
              <a:srgbClr val="000000"/>
            </a:solidFill>
            <a:prstDash val="solid"/>
          </a:ln>
        </p:spPr>
        <p:txBody>
          <a:bodyPr vert="horz" wrap="square" lIns="81000" tIns="40500" rIns="81000" bIns="40500" anchorCtr="0" compatLnSpc="0">
            <a:spAutoFit/>
          </a:bodyPr>
          <a:lstStyle/>
          <a:p>
            <a:pPr defTabSz="822960" hangingPunct="0"/>
            <a:r>
              <a:rPr lang="en-US" sz="1700">
                <a:solidFill>
                  <a:prstClr val="black"/>
                </a:solidFill>
                <a:latin typeface="IBM Plex Sans" panose="020B0503050203000203" pitchFamily="34" charset="0"/>
                <a:ea typeface="Microsoft YaHei" pitchFamily="2"/>
                <a:cs typeface="Mangal" pitchFamily="2"/>
              </a:rPr>
              <a:t>Verb</a:t>
            </a:r>
          </a:p>
        </p:txBody>
      </p:sp>
      <p:sp>
        <p:nvSpPr>
          <p:cNvPr id="30" name="TextBox 29">
            <a:extLst>
              <a:ext uri="{FF2B5EF4-FFF2-40B4-BE49-F238E27FC236}">
                <a16:creationId xmlns:a16="http://schemas.microsoft.com/office/drawing/2014/main" id="{EFFC95EE-5C3F-43F9-B6E5-81EF1BDF99B5}"/>
              </a:ext>
            </a:extLst>
          </p:cNvPr>
          <p:cNvSpPr txBox="1"/>
          <p:nvPr/>
        </p:nvSpPr>
        <p:spPr>
          <a:xfrm>
            <a:off x="3487187" y="5174007"/>
            <a:ext cx="928663" cy="375846"/>
          </a:xfrm>
          <a:prstGeom prst="rect">
            <a:avLst/>
          </a:prstGeom>
          <a:solidFill>
            <a:srgbClr val="CCFFCC"/>
          </a:solidFill>
          <a:ln w="0">
            <a:solidFill>
              <a:srgbClr val="000000"/>
            </a:solidFill>
            <a:prstDash val="solid"/>
          </a:ln>
        </p:spPr>
        <p:txBody>
          <a:bodyPr vert="horz" wrap="square" lIns="81000" tIns="40500" rIns="81000" bIns="40500" anchorCtr="0" compatLnSpc="0">
            <a:spAutoFit/>
          </a:bodyPr>
          <a:lstStyle/>
          <a:p>
            <a:pPr defTabSz="822960" hangingPunct="0"/>
            <a:r>
              <a:rPr lang="en-US" sz="1700">
                <a:solidFill>
                  <a:prstClr val="black"/>
                </a:solidFill>
                <a:latin typeface="IBM Plex Sans" panose="020B0503050203000203" pitchFamily="34" charset="0"/>
                <a:ea typeface="Microsoft YaHei" pitchFamily="2"/>
                <a:cs typeface="Mangal" pitchFamily="2"/>
              </a:rPr>
              <a:t>Subject</a:t>
            </a:r>
          </a:p>
        </p:txBody>
      </p:sp>
      <p:sp>
        <p:nvSpPr>
          <p:cNvPr id="31" name="TextBox 30">
            <a:extLst>
              <a:ext uri="{FF2B5EF4-FFF2-40B4-BE49-F238E27FC236}">
                <a16:creationId xmlns:a16="http://schemas.microsoft.com/office/drawing/2014/main" id="{D8A94C4D-199C-4440-A32A-4A67AD828B75}"/>
              </a:ext>
            </a:extLst>
          </p:cNvPr>
          <p:cNvSpPr txBox="1"/>
          <p:nvPr/>
        </p:nvSpPr>
        <p:spPr>
          <a:xfrm>
            <a:off x="3980963" y="6281115"/>
            <a:ext cx="1581855" cy="375846"/>
          </a:xfrm>
          <a:prstGeom prst="rect">
            <a:avLst/>
          </a:prstGeom>
          <a:solidFill>
            <a:srgbClr val="CCFFCC"/>
          </a:solidFill>
          <a:ln w="0">
            <a:solidFill>
              <a:srgbClr val="000000"/>
            </a:solidFill>
            <a:prstDash val="solid"/>
          </a:ln>
        </p:spPr>
        <p:txBody>
          <a:bodyPr vert="horz" wrap="square" lIns="81000" tIns="40500" rIns="81000" bIns="40500" anchorCtr="0" compatLnSpc="0">
            <a:spAutoFit/>
          </a:bodyPr>
          <a:lstStyle/>
          <a:p>
            <a:pPr defTabSz="822960" hangingPunct="0"/>
            <a:r>
              <a:rPr lang="en-US" sz="1700">
                <a:solidFill>
                  <a:prstClr val="black"/>
                </a:solidFill>
                <a:latin typeface="IBM Plex Sans" panose="020B0503050203000203" pitchFamily="34" charset="0"/>
                <a:ea typeface="Microsoft YaHei" pitchFamily="2"/>
                <a:cs typeface="Mangal" pitchFamily="2"/>
              </a:rPr>
              <a:t>Eureka Server</a:t>
            </a:r>
          </a:p>
        </p:txBody>
      </p:sp>
      <p:sp>
        <p:nvSpPr>
          <p:cNvPr id="32" name="TextBox 31">
            <a:extLst>
              <a:ext uri="{FF2B5EF4-FFF2-40B4-BE49-F238E27FC236}">
                <a16:creationId xmlns:a16="http://schemas.microsoft.com/office/drawing/2014/main" id="{02356D30-0A8B-43A2-818B-B9269C1D6254}"/>
              </a:ext>
            </a:extLst>
          </p:cNvPr>
          <p:cNvSpPr txBox="1"/>
          <p:nvPr/>
        </p:nvSpPr>
        <p:spPr>
          <a:xfrm>
            <a:off x="8670216" y="5012654"/>
            <a:ext cx="707192" cy="375846"/>
          </a:xfrm>
          <a:prstGeom prst="rect">
            <a:avLst/>
          </a:prstGeom>
          <a:solidFill>
            <a:srgbClr val="CCFFCC"/>
          </a:solidFill>
          <a:ln w="0">
            <a:solidFill>
              <a:srgbClr val="000000"/>
            </a:solidFill>
            <a:prstDash val="solid"/>
          </a:ln>
        </p:spPr>
        <p:txBody>
          <a:bodyPr vert="horz" wrap="square" lIns="81000" tIns="40500" rIns="81000" bIns="40500" anchorCtr="0" compatLnSpc="0">
            <a:spAutoFit/>
          </a:bodyPr>
          <a:lstStyle/>
          <a:p>
            <a:pPr defTabSz="822960" hangingPunct="0"/>
            <a:r>
              <a:rPr lang="en-US" sz="1700">
                <a:solidFill>
                  <a:prstClr val="black"/>
                </a:solidFill>
                <a:latin typeface="IBM Plex Sans" panose="020B0503050203000203" pitchFamily="34" charset="0"/>
                <a:ea typeface="Microsoft YaHei" pitchFamily="2"/>
                <a:cs typeface="Mangal" pitchFamily="2"/>
              </a:rPr>
              <a:t>Noun</a:t>
            </a:r>
          </a:p>
        </p:txBody>
      </p:sp>
      <p:sp>
        <p:nvSpPr>
          <p:cNvPr id="33" name="TextBox 32">
            <a:extLst>
              <a:ext uri="{FF2B5EF4-FFF2-40B4-BE49-F238E27FC236}">
                <a16:creationId xmlns:a16="http://schemas.microsoft.com/office/drawing/2014/main" id="{13F95E7D-4E9D-46F3-8C0C-D71B22C4EEA2}"/>
              </a:ext>
            </a:extLst>
          </p:cNvPr>
          <p:cNvSpPr txBox="1"/>
          <p:nvPr/>
        </p:nvSpPr>
        <p:spPr>
          <a:xfrm>
            <a:off x="7255955" y="5506431"/>
            <a:ext cx="1105763" cy="375846"/>
          </a:xfrm>
          <a:prstGeom prst="rect">
            <a:avLst/>
          </a:prstGeom>
          <a:solidFill>
            <a:srgbClr val="CCFFCC"/>
          </a:solidFill>
          <a:ln w="0">
            <a:solidFill>
              <a:srgbClr val="000000"/>
            </a:solidFill>
            <a:prstDash val="solid"/>
          </a:ln>
        </p:spPr>
        <p:txBody>
          <a:bodyPr vert="horz" wrap="square" lIns="81000" tIns="40500" rIns="81000" bIns="40500" anchorCtr="0" compatLnSpc="0">
            <a:spAutoFit/>
          </a:bodyPr>
          <a:lstStyle/>
          <a:p>
            <a:pPr defTabSz="822960" hangingPunct="0"/>
            <a:r>
              <a:rPr lang="en-US" sz="1700">
                <a:solidFill>
                  <a:prstClr val="black"/>
                </a:solidFill>
                <a:latin typeface="IBM Plex Sans" panose="020B0503050203000203" pitchFamily="34" charset="0"/>
                <a:ea typeface="Microsoft YaHei" pitchFamily="2"/>
                <a:cs typeface="Mangal" pitchFamily="2"/>
              </a:rPr>
              <a:t>Adjective</a:t>
            </a:r>
          </a:p>
        </p:txBody>
      </p:sp>
      <p:sp>
        <p:nvSpPr>
          <p:cNvPr id="34" name="TextBox 33">
            <a:extLst>
              <a:ext uri="{FF2B5EF4-FFF2-40B4-BE49-F238E27FC236}">
                <a16:creationId xmlns:a16="http://schemas.microsoft.com/office/drawing/2014/main" id="{DE5A9483-951E-47C4-861A-70CE2EFB4195}"/>
              </a:ext>
            </a:extLst>
          </p:cNvPr>
          <p:cNvSpPr txBox="1"/>
          <p:nvPr/>
        </p:nvSpPr>
        <p:spPr>
          <a:xfrm>
            <a:off x="7057991" y="6281115"/>
            <a:ext cx="1519210" cy="375846"/>
          </a:xfrm>
          <a:prstGeom prst="rect">
            <a:avLst/>
          </a:prstGeom>
          <a:solidFill>
            <a:srgbClr val="CCFFCC"/>
          </a:solidFill>
          <a:ln w="0">
            <a:solidFill>
              <a:srgbClr val="000000"/>
            </a:solidFill>
            <a:prstDash val="solid"/>
          </a:ln>
        </p:spPr>
        <p:txBody>
          <a:bodyPr vert="horz" wrap="square" lIns="81000" tIns="40500" rIns="81000" bIns="40500" anchorCtr="0" compatLnSpc="0">
            <a:spAutoFit/>
          </a:bodyPr>
          <a:lstStyle/>
          <a:p>
            <a:pPr defTabSz="822960" hangingPunct="0"/>
            <a:r>
              <a:rPr lang="en-US" sz="1700">
                <a:solidFill>
                  <a:prstClr val="black"/>
                </a:solidFill>
                <a:latin typeface="IBM Plex Sans" panose="020B0503050203000203" pitchFamily="34" charset="0"/>
                <a:ea typeface="Microsoft YaHei" pitchFamily="2"/>
                <a:cs typeface="Mangal" pitchFamily="2"/>
              </a:rPr>
              <a:t>Config Server</a:t>
            </a:r>
          </a:p>
        </p:txBody>
      </p:sp>
      <p:sp>
        <p:nvSpPr>
          <p:cNvPr id="35" name="TextBox 34">
            <a:extLst>
              <a:ext uri="{FF2B5EF4-FFF2-40B4-BE49-F238E27FC236}">
                <a16:creationId xmlns:a16="http://schemas.microsoft.com/office/drawing/2014/main" id="{62A3E839-4CEA-418E-83C5-CD6224577937}"/>
              </a:ext>
            </a:extLst>
          </p:cNvPr>
          <p:cNvSpPr txBox="1"/>
          <p:nvPr/>
        </p:nvSpPr>
        <p:spPr>
          <a:xfrm>
            <a:off x="5668355" y="5622747"/>
            <a:ext cx="827097" cy="375846"/>
          </a:xfrm>
          <a:prstGeom prst="rect">
            <a:avLst/>
          </a:prstGeom>
          <a:solidFill>
            <a:srgbClr val="CCFFCC"/>
          </a:solidFill>
          <a:ln w="0">
            <a:solidFill>
              <a:srgbClr val="000000"/>
            </a:solidFill>
            <a:prstDash val="solid"/>
          </a:ln>
        </p:spPr>
        <p:txBody>
          <a:bodyPr vert="horz" wrap="square" lIns="81000" tIns="40500" rIns="81000" bIns="40500" anchorCtr="0" compatLnSpc="0">
            <a:spAutoFit/>
          </a:bodyPr>
          <a:lstStyle/>
          <a:p>
            <a:pPr defTabSz="822960" hangingPunct="0"/>
            <a:r>
              <a:rPr lang="en-US" sz="1700">
                <a:solidFill>
                  <a:prstClr val="black"/>
                </a:solidFill>
                <a:latin typeface="IBM Plex Sans" panose="020B0503050203000203" pitchFamily="34" charset="0"/>
                <a:ea typeface="Microsoft YaHei" pitchFamily="2"/>
                <a:cs typeface="Mangal" pitchFamily="2"/>
              </a:rPr>
              <a:t>Article</a:t>
            </a:r>
          </a:p>
        </p:txBody>
      </p:sp>
      <p:cxnSp>
        <p:nvCxnSpPr>
          <p:cNvPr id="36" name="Straight Arrow Connector 35">
            <a:extLst>
              <a:ext uri="{FF2B5EF4-FFF2-40B4-BE49-F238E27FC236}">
                <a16:creationId xmlns:a16="http://schemas.microsoft.com/office/drawing/2014/main" id="{9A6A412A-3BD7-4610-99AF-192BBA35C6C6}"/>
              </a:ext>
            </a:extLst>
          </p:cNvPr>
          <p:cNvCxnSpPr>
            <a:stCxn id="39" idx="2"/>
            <a:endCxn id="30" idx="0"/>
          </p:cNvCxnSpPr>
          <p:nvPr/>
        </p:nvCxnSpPr>
        <p:spPr>
          <a:xfrm flipH="1">
            <a:off x="3951519" y="3366410"/>
            <a:ext cx="2520518" cy="1843609"/>
          </a:xfrm>
          <a:prstGeom prst="straightConnector1">
            <a:avLst/>
          </a:prstGeom>
          <a:noFill/>
          <a:ln w="0">
            <a:solidFill>
              <a:srgbClr val="000000"/>
            </a:solidFill>
            <a:prstDash val="solid"/>
            <a:tailEnd type="arrow"/>
          </a:ln>
        </p:spPr>
      </p:cxnSp>
      <p:cxnSp>
        <p:nvCxnSpPr>
          <p:cNvPr id="37" name="Straight Arrow Connector 36">
            <a:extLst>
              <a:ext uri="{FF2B5EF4-FFF2-40B4-BE49-F238E27FC236}">
                <a16:creationId xmlns:a16="http://schemas.microsoft.com/office/drawing/2014/main" id="{F07E7BBC-B3A7-4579-82E4-D4B045DEC360}"/>
              </a:ext>
            </a:extLst>
          </p:cNvPr>
          <p:cNvCxnSpPr>
            <a:stCxn id="39" idx="2"/>
            <a:endCxn id="32" idx="0"/>
          </p:cNvCxnSpPr>
          <p:nvPr/>
        </p:nvCxnSpPr>
        <p:spPr>
          <a:xfrm>
            <a:off x="6472037" y="3366410"/>
            <a:ext cx="2551775" cy="1682256"/>
          </a:xfrm>
          <a:prstGeom prst="straightConnector1">
            <a:avLst/>
          </a:prstGeom>
          <a:noFill/>
          <a:ln w="0">
            <a:solidFill>
              <a:srgbClr val="000000"/>
            </a:solidFill>
            <a:prstDash val="solid"/>
            <a:tailEnd type="arrow"/>
          </a:ln>
        </p:spPr>
      </p:cxnSp>
      <p:cxnSp>
        <p:nvCxnSpPr>
          <p:cNvPr id="38" name="Straight Arrow Connector 37">
            <a:extLst>
              <a:ext uri="{FF2B5EF4-FFF2-40B4-BE49-F238E27FC236}">
                <a16:creationId xmlns:a16="http://schemas.microsoft.com/office/drawing/2014/main" id="{EEC67210-1805-4DA9-A109-B1B2665A0D99}"/>
              </a:ext>
            </a:extLst>
          </p:cNvPr>
          <p:cNvCxnSpPr>
            <a:stCxn id="39" idx="2"/>
            <a:endCxn id="33" idx="0"/>
          </p:cNvCxnSpPr>
          <p:nvPr/>
        </p:nvCxnSpPr>
        <p:spPr>
          <a:xfrm>
            <a:off x="6472037" y="3366410"/>
            <a:ext cx="1336800" cy="2176033"/>
          </a:xfrm>
          <a:prstGeom prst="straightConnector1">
            <a:avLst/>
          </a:prstGeom>
          <a:noFill/>
          <a:ln w="0">
            <a:solidFill>
              <a:srgbClr val="000000"/>
            </a:solidFill>
            <a:prstDash val="solid"/>
            <a:tailEnd type="arrow"/>
          </a:ln>
        </p:spPr>
      </p:cxnSp>
      <p:pic>
        <p:nvPicPr>
          <p:cNvPr id="39" name="Picture 38">
            <a:extLst>
              <a:ext uri="{FF2B5EF4-FFF2-40B4-BE49-F238E27FC236}">
                <a16:creationId xmlns:a16="http://schemas.microsoft.com/office/drawing/2014/main" id="{26FC4687-533C-4A2D-9115-18C8ECDBBF9E}"/>
              </a:ext>
            </a:extLst>
          </p:cNvPr>
          <p:cNvPicPr>
            <a:picLocks noChangeAspect="1"/>
          </p:cNvPicPr>
          <p:nvPr/>
        </p:nvPicPr>
        <p:blipFill>
          <a:blip r:embed="rId2">
            <a:lum/>
            <a:alphaModFix/>
          </a:blip>
          <a:srcRect/>
          <a:stretch>
            <a:fillRect/>
          </a:stretch>
        </p:blipFill>
        <p:spPr>
          <a:xfrm>
            <a:off x="5544911" y="1900635"/>
            <a:ext cx="1854252" cy="1465775"/>
          </a:xfrm>
          <a:prstGeom prst="rect">
            <a:avLst/>
          </a:prstGeom>
          <a:noFill/>
          <a:ln>
            <a:noFill/>
          </a:ln>
        </p:spPr>
      </p:pic>
      <p:cxnSp>
        <p:nvCxnSpPr>
          <p:cNvPr id="40" name="Straight Arrow Connector 39">
            <a:extLst>
              <a:ext uri="{FF2B5EF4-FFF2-40B4-BE49-F238E27FC236}">
                <a16:creationId xmlns:a16="http://schemas.microsoft.com/office/drawing/2014/main" id="{78EA9281-503B-49B8-90CE-31F44F375FF6}"/>
              </a:ext>
            </a:extLst>
          </p:cNvPr>
          <p:cNvCxnSpPr>
            <a:stCxn id="39" idx="2"/>
            <a:endCxn id="29" idx="0"/>
          </p:cNvCxnSpPr>
          <p:nvPr/>
        </p:nvCxnSpPr>
        <p:spPr>
          <a:xfrm flipH="1">
            <a:off x="4959233" y="3366410"/>
            <a:ext cx="1512804" cy="2127757"/>
          </a:xfrm>
          <a:prstGeom prst="straightConnector1">
            <a:avLst/>
          </a:prstGeom>
          <a:noFill/>
          <a:ln w="0">
            <a:solidFill>
              <a:srgbClr val="000000"/>
            </a:solidFill>
            <a:prstDash val="solid"/>
            <a:tailEnd type="arrow"/>
          </a:ln>
        </p:spPr>
      </p:cxnSp>
      <p:cxnSp>
        <p:nvCxnSpPr>
          <p:cNvPr id="41" name="Straight Arrow Connector 40">
            <a:extLst>
              <a:ext uri="{FF2B5EF4-FFF2-40B4-BE49-F238E27FC236}">
                <a16:creationId xmlns:a16="http://schemas.microsoft.com/office/drawing/2014/main" id="{B09DFB30-EF34-44D7-94B9-966FBAAA8BC2}"/>
              </a:ext>
            </a:extLst>
          </p:cNvPr>
          <p:cNvCxnSpPr>
            <a:stCxn id="39" idx="2"/>
            <a:endCxn id="35" idx="0"/>
          </p:cNvCxnSpPr>
          <p:nvPr/>
        </p:nvCxnSpPr>
        <p:spPr>
          <a:xfrm flipH="1">
            <a:off x="6081904" y="3366410"/>
            <a:ext cx="390133" cy="2292349"/>
          </a:xfrm>
          <a:prstGeom prst="straightConnector1">
            <a:avLst/>
          </a:prstGeom>
          <a:noFill/>
          <a:ln w="0">
            <a:solidFill>
              <a:srgbClr val="000000"/>
            </a:solidFill>
            <a:prstDash val="solid"/>
            <a:tailEnd type="arrow"/>
          </a:ln>
        </p:spPr>
      </p:cxnSp>
      <p:pic>
        <p:nvPicPr>
          <p:cNvPr id="48" name="Picture 47">
            <a:extLst>
              <a:ext uri="{FF2B5EF4-FFF2-40B4-BE49-F238E27FC236}">
                <a16:creationId xmlns:a16="http://schemas.microsoft.com/office/drawing/2014/main" id="{635D43DB-74F6-4F0E-91E6-7B16B20FA150}"/>
              </a:ext>
            </a:extLst>
          </p:cNvPr>
          <p:cNvPicPr>
            <a:picLocks noChangeAspect="1"/>
          </p:cNvPicPr>
          <p:nvPr/>
        </p:nvPicPr>
        <p:blipFill>
          <a:blip r:embed="rId3">
            <a:lum/>
            <a:alphaModFix/>
          </a:blip>
          <a:srcRect/>
          <a:stretch>
            <a:fillRect/>
          </a:stretch>
        </p:blipFill>
        <p:spPr>
          <a:xfrm>
            <a:off x="3632339" y="1967703"/>
            <a:ext cx="1429164" cy="1521504"/>
          </a:xfrm>
          <a:prstGeom prst="rect">
            <a:avLst/>
          </a:prstGeom>
          <a:noFill/>
          <a:ln>
            <a:noFill/>
          </a:ln>
        </p:spPr>
      </p:pic>
      <p:cxnSp>
        <p:nvCxnSpPr>
          <p:cNvPr id="49" name="Straight Arrow Connector 48">
            <a:extLst>
              <a:ext uri="{FF2B5EF4-FFF2-40B4-BE49-F238E27FC236}">
                <a16:creationId xmlns:a16="http://schemas.microsoft.com/office/drawing/2014/main" id="{2731A805-6222-43E1-BABC-24E124EC7CD6}"/>
              </a:ext>
            </a:extLst>
          </p:cNvPr>
          <p:cNvCxnSpPr>
            <a:endCxn id="30" idx="0"/>
          </p:cNvCxnSpPr>
          <p:nvPr/>
        </p:nvCxnSpPr>
        <p:spPr>
          <a:xfrm flipH="1">
            <a:off x="3951519" y="3489207"/>
            <a:ext cx="395242" cy="1720812"/>
          </a:xfrm>
          <a:prstGeom prst="straightConnector1">
            <a:avLst/>
          </a:prstGeom>
          <a:noFill/>
          <a:ln w="0">
            <a:solidFill>
              <a:srgbClr val="000000"/>
            </a:solidFill>
            <a:prstDash val="solid"/>
            <a:tailEnd type="arrow"/>
          </a:ln>
        </p:spPr>
      </p:cxnSp>
      <p:cxnSp>
        <p:nvCxnSpPr>
          <p:cNvPr id="50" name="Straight Arrow Connector 49">
            <a:extLst>
              <a:ext uri="{FF2B5EF4-FFF2-40B4-BE49-F238E27FC236}">
                <a16:creationId xmlns:a16="http://schemas.microsoft.com/office/drawing/2014/main" id="{92491B7E-4F27-40A4-9B10-DCFDAE352945}"/>
              </a:ext>
            </a:extLst>
          </p:cNvPr>
          <p:cNvCxnSpPr>
            <a:endCxn id="32" idx="0"/>
          </p:cNvCxnSpPr>
          <p:nvPr/>
        </p:nvCxnSpPr>
        <p:spPr>
          <a:xfrm>
            <a:off x="4346759" y="3489208"/>
            <a:ext cx="4677053" cy="1559458"/>
          </a:xfrm>
          <a:prstGeom prst="straightConnector1">
            <a:avLst/>
          </a:prstGeom>
          <a:noFill/>
          <a:ln w="0">
            <a:solidFill>
              <a:srgbClr val="000000"/>
            </a:solidFill>
            <a:prstDash val="solid"/>
            <a:tailEnd type="arrow"/>
          </a:ln>
        </p:spPr>
      </p:cxnSp>
      <p:cxnSp>
        <p:nvCxnSpPr>
          <p:cNvPr id="51" name="Straight Arrow Connector 50">
            <a:extLst>
              <a:ext uri="{FF2B5EF4-FFF2-40B4-BE49-F238E27FC236}">
                <a16:creationId xmlns:a16="http://schemas.microsoft.com/office/drawing/2014/main" id="{615CF4DF-337D-45C6-913B-18EDDC619FD9}"/>
              </a:ext>
            </a:extLst>
          </p:cNvPr>
          <p:cNvCxnSpPr>
            <a:endCxn id="33" idx="0"/>
          </p:cNvCxnSpPr>
          <p:nvPr/>
        </p:nvCxnSpPr>
        <p:spPr>
          <a:xfrm>
            <a:off x="4346760" y="3489207"/>
            <a:ext cx="3462077" cy="2053236"/>
          </a:xfrm>
          <a:prstGeom prst="straightConnector1">
            <a:avLst/>
          </a:prstGeom>
          <a:noFill/>
          <a:ln w="0">
            <a:solidFill>
              <a:srgbClr val="000000"/>
            </a:solidFill>
            <a:prstDash val="solid"/>
            <a:tailEnd type="arrow"/>
          </a:ln>
        </p:spPr>
      </p:cxnSp>
      <p:cxnSp>
        <p:nvCxnSpPr>
          <p:cNvPr id="52" name="Straight Arrow Connector 51">
            <a:extLst>
              <a:ext uri="{FF2B5EF4-FFF2-40B4-BE49-F238E27FC236}">
                <a16:creationId xmlns:a16="http://schemas.microsoft.com/office/drawing/2014/main" id="{9867FF14-DDEE-4984-97A7-519DC6394224}"/>
              </a:ext>
            </a:extLst>
          </p:cNvPr>
          <p:cNvCxnSpPr>
            <a:endCxn id="29" idx="0"/>
          </p:cNvCxnSpPr>
          <p:nvPr/>
        </p:nvCxnSpPr>
        <p:spPr>
          <a:xfrm>
            <a:off x="4346760" y="3489207"/>
            <a:ext cx="612473" cy="2004960"/>
          </a:xfrm>
          <a:prstGeom prst="straightConnector1">
            <a:avLst/>
          </a:prstGeom>
          <a:noFill/>
          <a:ln w="0">
            <a:solidFill>
              <a:srgbClr val="000000"/>
            </a:solidFill>
            <a:prstDash val="solid"/>
            <a:tailEnd type="arrow"/>
          </a:ln>
        </p:spPr>
      </p:cxnSp>
      <p:cxnSp>
        <p:nvCxnSpPr>
          <p:cNvPr id="53" name="Straight Arrow Connector 52">
            <a:extLst>
              <a:ext uri="{FF2B5EF4-FFF2-40B4-BE49-F238E27FC236}">
                <a16:creationId xmlns:a16="http://schemas.microsoft.com/office/drawing/2014/main" id="{B1D56F31-4273-401D-B49A-2630D4BBA4BC}"/>
              </a:ext>
            </a:extLst>
          </p:cNvPr>
          <p:cNvCxnSpPr>
            <a:endCxn id="35" idx="0"/>
          </p:cNvCxnSpPr>
          <p:nvPr/>
        </p:nvCxnSpPr>
        <p:spPr>
          <a:xfrm>
            <a:off x="4346759" y="3489207"/>
            <a:ext cx="1735145" cy="2169552"/>
          </a:xfrm>
          <a:prstGeom prst="straightConnector1">
            <a:avLst/>
          </a:prstGeom>
          <a:noFill/>
          <a:ln w="0">
            <a:solidFill>
              <a:srgbClr val="000000"/>
            </a:solidFill>
            <a:prstDash val="solid"/>
            <a:tailEnd type="arrow"/>
          </a:ln>
        </p:spPr>
      </p:cxnSp>
      <p:pic>
        <p:nvPicPr>
          <p:cNvPr id="54" name="Picture 53">
            <a:extLst>
              <a:ext uri="{FF2B5EF4-FFF2-40B4-BE49-F238E27FC236}">
                <a16:creationId xmlns:a16="http://schemas.microsoft.com/office/drawing/2014/main" id="{EA147223-8C6A-4207-B901-0D87962591EA}"/>
              </a:ext>
            </a:extLst>
          </p:cNvPr>
          <p:cNvPicPr>
            <a:picLocks noChangeAspect="1"/>
          </p:cNvPicPr>
          <p:nvPr/>
        </p:nvPicPr>
        <p:blipFill>
          <a:blip r:embed="rId4">
            <a:lum/>
            <a:alphaModFix/>
          </a:blip>
          <a:srcRect/>
          <a:stretch>
            <a:fillRect/>
          </a:stretch>
        </p:blipFill>
        <p:spPr>
          <a:xfrm>
            <a:off x="7684283" y="1867587"/>
            <a:ext cx="2025000" cy="1412964"/>
          </a:xfrm>
          <a:prstGeom prst="rect">
            <a:avLst/>
          </a:prstGeom>
          <a:noFill/>
          <a:ln>
            <a:noFill/>
          </a:ln>
        </p:spPr>
      </p:pic>
      <p:cxnSp>
        <p:nvCxnSpPr>
          <p:cNvPr id="55" name="Straight Arrow Connector 54">
            <a:extLst>
              <a:ext uri="{FF2B5EF4-FFF2-40B4-BE49-F238E27FC236}">
                <a16:creationId xmlns:a16="http://schemas.microsoft.com/office/drawing/2014/main" id="{BBF60AA0-50E4-48DE-92D5-6AC376D16252}"/>
              </a:ext>
            </a:extLst>
          </p:cNvPr>
          <p:cNvCxnSpPr>
            <a:stCxn id="54" idx="2"/>
            <a:endCxn id="30" idx="0"/>
          </p:cNvCxnSpPr>
          <p:nvPr/>
        </p:nvCxnSpPr>
        <p:spPr>
          <a:xfrm flipH="1">
            <a:off x="3951519" y="3280551"/>
            <a:ext cx="4745264" cy="1929468"/>
          </a:xfrm>
          <a:prstGeom prst="straightConnector1">
            <a:avLst/>
          </a:prstGeom>
          <a:noFill/>
          <a:ln w="0">
            <a:solidFill>
              <a:srgbClr val="000000"/>
            </a:solidFill>
            <a:prstDash val="solid"/>
            <a:tailEnd type="arrow"/>
          </a:ln>
        </p:spPr>
      </p:cxnSp>
      <p:cxnSp>
        <p:nvCxnSpPr>
          <p:cNvPr id="56" name="Straight Arrow Connector 55">
            <a:extLst>
              <a:ext uri="{FF2B5EF4-FFF2-40B4-BE49-F238E27FC236}">
                <a16:creationId xmlns:a16="http://schemas.microsoft.com/office/drawing/2014/main" id="{EDF74C56-F135-4CDE-A597-85B788A112AE}"/>
              </a:ext>
            </a:extLst>
          </p:cNvPr>
          <p:cNvCxnSpPr>
            <a:endCxn id="29" idx="0"/>
          </p:cNvCxnSpPr>
          <p:nvPr/>
        </p:nvCxnSpPr>
        <p:spPr>
          <a:xfrm flipH="1">
            <a:off x="4959233" y="3280551"/>
            <a:ext cx="3737878" cy="2213616"/>
          </a:xfrm>
          <a:prstGeom prst="straightConnector1">
            <a:avLst/>
          </a:prstGeom>
          <a:noFill/>
          <a:ln w="0">
            <a:solidFill>
              <a:srgbClr val="000000"/>
            </a:solidFill>
            <a:prstDash val="solid"/>
            <a:tailEnd type="arrow"/>
          </a:ln>
        </p:spPr>
      </p:cxnSp>
      <p:cxnSp>
        <p:nvCxnSpPr>
          <p:cNvPr id="57" name="Straight Arrow Connector 56">
            <a:extLst>
              <a:ext uri="{FF2B5EF4-FFF2-40B4-BE49-F238E27FC236}">
                <a16:creationId xmlns:a16="http://schemas.microsoft.com/office/drawing/2014/main" id="{58B2CE6F-E83E-4805-A506-3B44DA09ABF5}"/>
              </a:ext>
            </a:extLst>
          </p:cNvPr>
          <p:cNvCxnSpPr>
            <a:endCxn id="35" idx="0"/>
          </p:cNvCxnSpPr>
          <p:nvPr/>
        </p:nvCxnSpPr>
        <p:spPr>
          <a:xfrm flipH="1">
            <a:off x="6081904" y="3280551"/>
            <a:ext cx="2615206" cy="2378208"/>
          </a:xfrm>
          <a:prstGeom prst="straightConnector1">
            <a:avLst/>
          </a:prstGeom>
          <a:noFill/>
          <a:ln w="0">
            <a:solidFill>
              <a:srgbClr val="000000"/>
            </a:solidFill>
            <a:prstDash val="solid"/>
            <a:tailEnd type="arrow"/>
          </a:ln>
        </p:spPr>
      </p:cxnSp>
      <p:cxnSp>
        <p:nvCxnSpPr>
          <p:cNvPr id="58" name="Straight Arrow Connector 57">
            <a:extLst>
              <a:ext uri="{FF2B5EF4-FFF2-40B4-BE49-F238E27FC236}">
                <a16:creationId xmlns:a16="http://schemas.microsoft.com/office/drawing/2014/main" id="{B01604FB-988E-4993-B03A-410FE6148D26}"/>
              </a:ext>
            </a:extLst>
          </p:cNvPr>
          <p:cNvCxnSpPr>
            <a:endCxn id="33" idx="0"/>
          </p:cNvCxnSpPr>
          <p:nvPr/>
        </p:nvCxnSpPr>
        <p:spPr>
          <a:xfrm flipH="1">
            <a:off x="7808837" y="3280551"/>
            <a:ext cx="888274" cy="2261892"/>
          </a:xfrm>
          <a:prstGeom prst="straightConnector1">
            <a:avLst/>
          </a:prstGeom>
          <a:noFill/>
          <a:ln w="0">
            <a:solidFill>
              <a:srgbClr val="000000"/>
            </a:solidFill>
            <a:prstDash val="solid"/>
            <a:tailEnd type="arrow"/>
          </a:ln>
        </p:spPr>
      </p:cxnSp>
      <p:cxnSp>
        <p:nvCxnSpPr>
          <p:cNvPr id="59" name="Straight Arrow Connector 58">
            <a:extLst>
              <a:ext uri="{FF2B5EF4-FFF2-40B4-BE49-F238E27FC236}">
                <a16:creationId xmlns:a16="http://schemas.microsoft.com/office/drawing/2014/main" id="{F2908979-8755-4589-A166-EA8269653292}"/>
              </a:ext>
            </a:extLst>
          </p:cNvPr>
          <p:cNvCxnSpPr>
            <a:endCxn id="32" idx="0"/>
          </p:cNvCxnSpPr>
          <p:nvPr/>
        </p:nvCxnSpPr>
        <p:spPr>
          <a:xfrm>
            <a:off x="8697107" y="3280552"/>
            <a:ext cx="326705" cy="1768114"/>
          </a:xfrm>
          <a:prstGeom prst="straightConnector1">
            <a:avLst/>
          </a:prstGeom>
          <a:noFill/>
          <a:ln w="0">
            <a:solidFill>
              <a:srgbClr val="000000"/>
            </a:solidFill>
            <a:prstDash val="solid"/>
            <a:tailEnd type="arrow"/>
          </a:ln>
        </p:spPr>
      </p:cxnSp>
      <p:sp>
        <p:nvSpPr>
          <p:cNvPr id="60" name="Freeform: Shape 59">
            <a:extLst>
              <a:ext uri="{FF2B5EF4-FFF2-40B4-BE49-F238E27FC236}">
                <a16:creationId xmlns:a16="http://schemas.microsoft.com/office/drawing/2014/main" id="{45FE1AE1-0173-44A4-81B8-EBDEC1FE22B0}"/>
              </a:ext>
            </a:extLst>
          </p:cNvPr>
          <p:cNvSpPr/>
          <p:nvPr/>
        </p:nvSpPr>
        <p:spPr>
          <a:xfrm>
            <a:off x="2088155" y="3860512"/>
            <a:ext cx="8723376" cy="1152143"/>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700" b="1">
                <a:solidFill>
                  <a:prstClr val="black"/>
                </a:solidFill>
                <a:latin typeface="IBM Plex Sans" panose="020B0503050203000203" pitchFamily="34" charset="0"/>
                <a:ea typeface="Microsoft YaHei" pitchFamily="2"/>
                <a:cs typeface="Mangal" pitchFamily="2"/>
              </a:rPr>
              <a:t>        Public Internet</a:t>
            </a:r>
          </a:p>
        </p:txBody>
      </p:sp>
    </p:spTree>
    <p:extLst>
      <p:ext uri="{BB962C8B-B14F-4D97-AF65-F5344CB8AC3E}">
        <p14:creationId xmlns:p14="http://schemas.microsoft.com/office/powerpoint/2010/main" val="281203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API Gateway – Cloud Gateway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API Gateway</a:t>
            </a:r>
          </a:p>
        </p:txBody>
      </p:sp>
      <p:sp>
        <p:nvSpPr>
          <p:cNvPr id="6" name="Rectangle 5">
            <a:extLst>
              <a:ext uri="{FF2B5EF4-FFF2-40B4-BE49-F238E27FC236}">
                <a16:creationId xmlns:a16="http://schemas.microsoft.com/office/drawing/2014/main" id="{1C235D3B-B83E-42B1-99B8-A2DCEB13CB1C}"/>
              </a:ext>
            </a:extLst>
          </p:cNvPr>
          <p:cNvSpPr/>
          <p:nvPr/>
        </p:nvSpPr>
        <p:spPr>
          <a:xfrm>
            <a:off x="177739" y="2705144"/>
            <a:ext cx="3319911" cy="1815882"/>
          </a:xfrm>
          <a:prstGeom prst="rect">
            <a:avLst/>
          </a:prstGeom>
        </p:spPr>
        <p:txBody>
          <a:bodyPr wrap="square">
            <a:spAutoFit/>
          </a:bodyPr>
          <a:lstStyle/>
          <a:p>
            <a:r>
              <a:rPr lang="en-US" sz="2000" dirty="0">
                <a:latin typeface="IBM Plex Sans" panose="020B0503050203000203" pitchFamily="34" charset="0"/>
              </a:rPr>
              <a:t>API Gateway provides simplified access for client</a:t>
            </a:r>
          </a:p>
          <a:p>
            <a:pPr marL="742950" lvl="1" indent="-285750">
              <a:buFont typeface="Courier New" panose="02070309020205020404" pitchFamily="49" charset="0"/>
              <a:buChar char="o"/>
            </a:pPr>
            <a:r>
              <a:rPr lang="en-US" dirty="0">
                <a:latin typeface="IBM Plex Sans" panose="020B0503050203000203" pitchFamily="34" charset="0"/>
              </a:rPr>
              <a:t>Custom API</a:t>
            </a:r>
          </a:p>
          <a:p>
            <a:pPr marL="742950" lvl="1" indent="-285750">
              <a:buFont typeface="Courier New" panose="02070309020205020404" pitchFamily="49" charset="0"/>
              <a:buChar char="o"/>
            </a:pPr>
            <a:r>
              <a:rPr lang="en-US" dirty="0">
                <a:latin typeface="IBM Plex Sans" panose="020B0503050203000203" pitchFamily="34" charset="0"/>
              </a:rPr>
              <a:t>Security</a:t>
            </a:r>
          </a:p>
          <a:p>
            <a:pPr marL="742950" lvl="1" indent="-285750">
              <a:buFont typeface="Courier New" panose="02070309020205020404" pitchFamily="49" charset="0"/>
              <a:buChar char="o"/>
            </a:pPr>
            <a:r>
              <a:rPr lang="en-US" dirty="0">
                <a:latin typeface="IBM Plex Sans" panose="020B0503050203000203" pitchFamily="34" charset="0"/>
              </a:rPr>
              <a:t>No CORS Required</a:t>
            </a:r>
          </a:p>
          <a:p>
            <a:pPr marL="742950" lvl="1" indent="-285750">
              <a:buFont typeface="Courier New" panose="02070309020205020404" pitchFamily="49" charset="0"/>
              <a:buChar char="o"/>
            </a:pPr>
            <a:r>
              <a:rPr lang="en-US" dirty="0">
                <a:latin typeface="IBM Plex Sans" panose="020B0503050203000203" pitchFamily="34" charset="0"/>
              </a:rPr>
              <a:t>Fewer Trips and so on</a:t>
            </a:r>
          </a:p>
        </p:txBody>
      </p:sp>
      <p:sp>
        <p:nvSpPr>
          <p:cNvPr id="29" name="TextBox 28">
            <a:extLst>
              <a:ext uri="{FF2B5EF4-FFF2-40B4-BE49-F238E27FC236}">
                <a16:creationId xmlns:a16="http://schemas.microsoft.com/office/drawing/2014/main" id="{77727ABC-50EC-4646-A60D-3BB5667E2FAA}"/>
              </a:ext>
            </a:extLst>
          </p:cNvPr>
          <p:cNvSpPr txBox="1"/>
          <p:nvPr/>
        </p:nvSpPr>
        <p:spPr>
          <a:xfrm>
            <a:off x="6065553" y="5606739"/>
            <a:ext cx="63980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Verb</a:t>
            </a:r>
          </a:p>
        </p:txBody>
      </p:sp>
      <p:sp>
        <p:nvSpPr>
          <p:cNvPr id="30" name="TextBox 29">
            <a:extLst>
              <a:ext uri="{FF2B5EF4-FFF2-40B4-BE49-F238E27FC236}">
                <a16:creationId xmlns:a16="http://schemas.microsoft.com/office/drawing/2014/main" id="{AA6E829A-CFF8-4EC3-9351-02530731D90A}"/>
              </a:ext>
            </a:extLst>
          </p:cNvPr>
          <p:cNvSpPr txBox="1"/>
          <p:nvPr/>
        </p:nvSpPr>
        <p:spPr>
          <a:xfrm>
            <a:off x="4913409" y="5322591"/>
            <a:ext cx="92866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Subject</a:t>
            </a:r>
          </a:p>
        </p:txBody>
      </p:sp>
      <p:sp>
        <p:nvSpPr>
          <p:cNvPr id="31" name="TextBox 30">
            <a:extLst>
              <a:ext uri="{FF2B5EF4-FFF2-40B4-BE49-F238E27FC236}">
                <a16:creationId xmlns:a16="http://schemas.microsoft.com/office/drawing/2014/main" id="{BF0E5F26-1767-4CD9-B475-89B8AD9045FF}"/>
              </a:ext>
            </a:extLst>
          </p:cNvPr>
          <p:cNvSpPr txBox="1"/>
          <p:nvPr/>
        </p:nvSpPr>
        <p:spPr>
          <a:xfrm>
            <a:off x="3978669" y="6018218"/>
            <a:ext cx="1581855"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Eureka Server</a:t>
            </a:r>
          </a:p>
        </p:txBody>
      </p:sp>
      <p:sp>
        <p:nvSpPr>
          <p:cNvPr id="32" name="TextBox 31">
            <a:extLst>
              <a:ext uri="{FF2B5EF4-FFF2-40B4-BE49-F238E27FC236}">
                <a16:creationId xmlns:a16="http://schemas.microsoft.com/office/drawing/2014/main" id="{EC2E9172-45DE-4ABF-B680-D296DB86267B}"/>
              </a:ext>
            </a:extLst>
          </p:cNvPr>
          <p:cNvSpPr txBox="1"/>
          <p:nvPr/>
        </p:nvSpPr>
        <p:spPr>
          <a:xfrm>
            <a:off x="10096438" y="5161239"/>
            <a:ext cx="707192"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Noun</a:t>
            </a:r>
          </a:p>
        </p:txBody>
      </p:sp>
      <p:sp>
        <p:nvSpPr>
          <p:cNvPr id="33" name="TextBox 32">
            <a:extLst>
              <a:ext uri="{FF2B5EF4-FFF2-40B4-BE49-F238E27FC236}">
                <a16:creationId xmlns:a16="http://schemas.microsoft.com/office/drawing/2014/main" id="{3C30F3F8-B551-4C43-AD8C-E366B432EDDB}"/>
              </a:ext>
            </a:extLst>
          </p:cNvPr>
          <p:cNvSpPr txBox="1"/>
          <p:nvPr/>
        </p:nvSpPr>
        <p:spPr>
          <a:xfrm>
            <a:off x="8682177" y="5655015"/>
            <a:ext cx="110576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Adjective</a:t>
            </a:r>
          </a:p>
        </p:txBody>
      </p:sp>
      <p:sp>
        <p:nvSpPr>
          <p:cNvPr id="34" name="TextBox 33">
            <a:extLst>
              <a:ext uri="{FF2B5EF4-FFF2-40B4-BE49-F238E27FC236}">
                <a16:creationId xmlns:a16="http://schemas.microsoft.com/office/drawing/2014/main" id="{23ABA039-DA6C-47C0-BEAA-6AB9CFF21DCC}"/>
              </a:ext>
            </a:extLst>
          </p:cNvPr>
          <p:cNvSpPr txBox="1"/>
          <p:nvPr/>
        </p:nvSpPr>
        <p:spPr>
          <a:xfrm>
            <a:off x="10344945" y="6018218"/>
            <a:ext cx="1519210"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Config Server</a:t>
            </a:r>
          </a:p>
        </p:txBody>
      </p:sp>
      <p:sp>
        <p:nvSpPr>
          <p:cNvPr id="35" name="TextBox 34">
            <a:extLst>
              <a:ext uri="{FF2B5EF4-FFF2-40B4-BE49-F238E27FC236}">
                <a16:creationId xmlns:a16="http://schemas.microsoft.com/office/drawing/2014/main" id="{C3031077-2C52-45F5-AFE0-622DB449DCF7}"/>
              </a:ext>
            </a:extLst>
          </p:cNvPr>
          <p:cNvSpPr txBox="1"/>
          <p:nvPr/>
        </p:nvSpPr>
        <p:spPr>
          <a:xfrm>
            <a:off x="7094577" y="5771331"/>
            <a:ext cx="827097"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Article</a:t>
            </a:r>
          </a:p>
        </p:txBody>
      </p:sp>
      <p:cxnSp>
        <p:nvCxnSpPr>
          <p:cNvPr id="36" name="Straight Arrow Connector 35">
            <a:extLst>
              <a:ext uri="{FF2B5EF4-FFF2-40B4-BE49-F238E27FC236}">
                <a16:creationId xmlns:a16="http://schemas.microsoft.com/office/drawing/2014/main" id="{CC708CFF-D394-4F0A-AC29-9253CD2063F5}"/>
              </a:ext>
            </a:extLst>
          </p:cNvPr>
          <p:cNvCxnSpPr>
            <a:stCxn id="62" idx="2"/>
            <a:endCxn id="30" idx="0"/>
          </p:cNvCxnSpPr>
          <p:nvPr/>
        </p:nvCxnSpPr>
        <p:spPr>
          <a:xfrm flipH="1">
            <a:off x="5377741" y="4831249"/>
            <a:ext cx="2306679" cy="491342"/>
          </a:xfrm>
          <a:prstGeom prst="straightConnector1">
            <a:avLst/>
          </a:prstGeom>
          <a:noFill/>
          <a:ln w="0">
            <a:solidFill>
              <a:srgbClr val="000000"/>
            </a:solidFill>
            <a:prstDash val="solid"/>
            <a:tailEnd type="arrow"/>
          </a:ln>
        </p:spPr>
      </p:cxnSp>
      <p:cxnSp>
        <p:nvCxnSpPr>
          <p:cNvPr id="37" name="Straight Arrow Connector 36">
            <a:extLst>
              <a:ext uri="{FF2B5EF4-FFF2-40B4-BE49-F238E27FC236}">
                <a16:creationId xmlns:a16="http://schemas.microsoft.com/office/drawing/2014/main" id="{4EF2F591-46E5-4622-9FE6-AA03C6AD81A2}"/>
              </a:ext>
            </a:extLst>
          </p:cNvPr>
          <p:cNvCxnSpPr>
            <a:stCxn id="62" idx="2"/>
            <a:endCxn id="32" idx="0"/>
          </p:cNvCxnSpPr>
          <p:nvPr/>
        </p:nvCxnSpPr>
        <p:spPr>
          <a:xfrm>
            <a:off x="7684420" y="4831249"/>
            <a:ext cx="2765614" cy="329990"/>
          </a:xfrm>
          <a:prstGeom prst="straightConnector1">
            <a:avLst/>
          </a:prstGeom>
          <a:noFill/>
          <a:ln w="0">
            <a:solidFill>
              <a:srgbClr val="000000"/>
            </a:solidFill>
            <a:prstDash val="solid"/>
            <a:tailEnd type="arrow"/>
          </a:ln>
        </p:spPr>
      </p:cxnSp>
      <p:cxnSp>
        <p:nvCxnSpPr>
          <p:cNvPr id="38" name="Straight Arrow Connector 37">
            <a:extLst>
              <a:ext uri="{FF2B5EF4-FFF2-40B4-BE49-F238E27FC236}">
                <a16:creationId xmlns:a16="http://schemas.microsoft.com/office/drawing/2014/main" id="{DB839485-EB47-4A71-BD20-261B9DE71154}"/>
              </a:ext>
            </a:extLst>
          </p:cNvPr>
          <p:cNvCxnSpPr>
            <a:stCxn id="62" idx="2"/>
            <a:endCxn id="33" idx="0"/>
          </p:cNvCxnSpPr>
          <p:nvPr/>
        </p:nvCxnSpPr>
        <p:spPr>
          <a:xfrm>
            <a:off x="7684420" y="4831249"/>
            <a:ext cx="1550639" cy="823766"/>
          </a:xfrm>
          <a:prstGeom prst="straightConnector1">
            <a:avLst/>
          </a:prstGeom>
          <a:noFill/>
          <a:ln w="0">
            <a:solidFill>
              <a:srgbClr val="000000"/>
            </a:solidFill>
            <a:prstDash val="solid"/>
            <a:tailEnd type="arrow"/>
          </a:ln>
        </p:spPr>
      </p:cxnSp>
      <p:pic>
        <p:nvPicPr>
          <p:cNvPr id="39" name="Picture 38">
            <a:extLst>
              <a:ext uri="{FF2B5EF4-FFF2-40B4-BE49-F238E27FC236}">
                <a16:creationId xmlns:a16="http://schemas.microsoft.com/office/drawing/2014/main" id="{02C2C586-9796-4B92-8627-BE5D6606489A}"/>
              </a:ext>
            </a:extLst>
          </p:cNvPr>
          <p:cNvPicPr>
            <a:picLocks noChangeAspect="1"/>
          </p:cNvPicPr>
          <p:nvPr/>
        </p:nvPicPr>
        <p:blipFill>
          <a:blip r:embed="rId2">
            <a:lum/>
            <a:alphaModFix/>
          </a:blip>
          <a:srcRect/>
          <a:stretch>
            <a:fillRect/>
          </a:stretch>
        </p:blipFill>
        <p:spPr>
          <a:xfrm>
            <a:off x="6796173" y="1390851"/>
            <a:ext cx="1854252" cy="1465775"/>
          </a:xfrm>
          <a:prstGeom prst="rect">
            <a:avLst/>
          </a:prstGeom>
          <a:noFill/>
          <a:ln>
            <a:noFill/>
          </a:ln>
        </p:spPr>
      </p:pic>
      <p:cxnSp>
        <p:nvCxnSpPr>
          <p:cNvPr id="40" name="Straight Arrow Connector 39">
            <a:extLst>
              <a:ext uri="{FF2B5EF4-FFF2-40B4-BE49-F238E27FC236}">
                <a16:creationId xmlns:a16="http://schemas.microsoft.com/office/drawing/2014/main" id="{2DA61EB8-EDF8-47ED-AB50-017477A2D7A4}"/>
              </a:ext>
            </a:extLst>
          </p:cNvPr>
          <p:cNvCxnSpPr>
            <a:stCxn id="62" idx="2"/>
            <a:endCxn id="29" idx="0"/>
          </p:cNvCxnSpPr>
          <p:nvPr/>
        </p:nvCxnSpPr>
        <p:spPr>
          <a:xfrm flipH="1">
            <a:off x="6385455" y="4831249"/>
            <a:ext cx="1298965" cy="775490"/>
          </a:xfrm>
          <a:prstGeom prst="straightConnector1">
            <a:avLst/>
          </a:prstGeom>
          <a:noFill/>
          <a:ln w="0">
            <a:solidFill>
              <a:srgbClr val="000000"/>
            </a:solidFill>
            <a:prstDash val="solid"/>
            <a:tailEnd type="arrow"/>
          </a:ln>
        </p:spPr>
      </p:cxnSp>
      <p:cxnSp>
        <p:nvCxnSpPr>
          <p:cNvPr id="41" name="Straight Arrow Connector 40">
            <a:extLst>
              <a:ext uri="{FF2B5EF4-FFF2-40B4-BE49-F238E27FC236}">
                <a16:creationId xmlns:a16="http://schemas.microsoft.com/office/drawing/2014/main" id="{964F02B3-DDEB-440C-B568-146AAAA665D5}"/>
              </a:ext>
            </a:extLst>
          </p:cNvPr>
          <p:cNvCxnSpPr>
            <a:stCxn id="62" idx="2"/>
            <a:endCxn id="35" idx="0"/>
          </p:cNvCxnSpPr>
          <p:nvPr/>
        </p:nvCxnSpPr>
        <p:spPr>
          <a:xfrm flipH="1">
            <a:off x="7508126" y="4831249"/>
            <a:ext cx="176294" cy="940082"/>
          </a:xfrm>
          <a:prstGeom prst="straightConnector1">
            <a:avLst/>
          </a:prstGeom>
          <a:noFill/>
          <a:ln w="0">
            <a:solidFill>
              <a:srgbClr val="000000"/>
            </a:solidFill>
            <a:prstDash val="solid"/>
            <a:tailEnd type="arrow"/>
          </a:ln>
        </p:spPr>
      </p:cxnSp>
      <p:pic>
        <p:nvPicPr>
          <p:cNvPr id="48" name="Picture 47">
            <a:extLst>
              <a:ext uri="{FF2B5EF4-FFF2-40B4-BE49-F238E27FC236}">
                <a16:creationId xmlns:a16="http://schemas.microsoft.com/office/drawing/2014/main" id="{99608BEC-0CBF-4E3F-B657-96C67817F8EE}"/>
              </a:ext>
            </a:extLst>
          </p:cNvPr>
          <p:cNvPicPr>
            <a:picLocks noChangeAspect="1"/>
          </p:cNvPicPr>
          <p:nvPr/>
        </p:nvPicPr>
        <p:blipFill>
          <a:blip r:embed="rId3">
            <a:lum/>
            <a:alphaModFix/>
          </a:blip>
          <a:srcRect/>
          <a:stretch>
            <a:fillRect/>
          </a:stretch>
        </p:blipFill>
        <p:spPr>
          <a:xfrm>
            <a:off x="4883601" y="1457919"/>
            <a:ext cx="1429164" cy="1521504"/>
          </a:xfrm>
          <a:prstGeom prst="rect">
            <a:avLst/>
          </a:prstGeom>
          <a:noFill/>
          <a:ln>
            <a:noFill/>
          </a:ln>
        </p:spPr>
      </p:pic>
      <p:cxnSp>
        <p:nvCxnSpPr>
          <p:cNvPr id="49" name="Straight Arrow Connector 48">
            <a:extLst>
              <a:ext uri="{FF2B5EF4-FFF2-40B4-BE49-F238E27FC236}">
                <a16:creationId xmlns:a16="http://schemas.microsoft.com/office/drawing/2014/main" id="{30F19E89-54A6-4352-9E0B-422421D4FF8D}"/>
              </a:ext>
            </a:extLst>
          </p:cNvPr>
          <p:cNvCxnSpPr>
            <a:stCxn id="60" idx="2"/>
            <a:endCxn id="30" idx="0"/>
          </p:cNvCxnSpPr>
          <p:nvPr/>
        </p:nvCxnSpPr>
        <p:spPr>
          <a:xfrm flipH="1">
            <a:off x="5377741" y="4831249"/>
            <a:ext cx="384710" cy="491342"/>
          </a:xfrm>
          <a:prstGeom prst="straightConnector1">
            <a:avLst/>
          </a:prstGeom>
          <a:noFill/>
          <a:ln w="0">
            <a:solidFill>
              <a:srgbClr val="000000"/>
            </a:solidFill>
            <a:prstDash val="solid"/>
            <a:tailEnd type="arrow"/>
          </a:ln>
        </p:spPr>
      </p:cxnSp>
      <p:cxnSp>
        <p:nvCxnSpPr>
          <p:cNvPr id="50" name="Straight Arrow Connector 49">
            <a:extLst>
              <a:ext uri="{FF2B5EF4-FFF2-40B4-BE49-F238E27FC236}">
                <a16:creationId xmlns:a16="http://schemas.microsoft.com/office/drawing/2014/main" id="{16BD1E4E-03E7-4532-A482-99EA21A7809E}"/>
              </a:ext>
            </a:extLst>
          </p:cNvPr>
          <p:cNvCxnSpPr>
            <a:stCxn id="60" idx="2"/>
            <a:endCxn id="32" idx="0"/>
          </p:cNvCxnSpPr>
          <p:nvPr/>
        </p:nvCxnSpPr>
        <p:spPr>
          <a:xfrm>
            <a:off x="5762451" y="4831249"/>
            <a:ext cx="4687583" cy="329990"/>
          </a:xfrm>
          <a:prstGeom prst="straightConnector1">
            <a:avLst/>
          </a:prstGeom>
          <a:noFill/>
          <a:ln w="0">
            <a:solidFill>
              <a:srgbClr val="000000"/>
            </a:solidFill>
            <a:prstDash val="solid"/>
            <a:tailEnd type="arrow"/>
          </a:ln>
        </p:spPr>
      </p:cxnSp>
      <p:cxnSp>
        <p:nvCxnSpPr>
          <p:cNvPr id="51" name="Straight Arrow Connector 50">
            <a:extLst>
              <a:ext uri="{FF2B5EF4-FFF2-40B4-BE49-F238E27FC236}">
                <a16:creationId xmlns:a16="http://schemas.microsoft.com/office/drawing/2014/main" id="{7F4724E5-84C8-4C95-BEF6-4B8B9D548C16}"/>
              </a:ext>
            </a:extLst>
          </p:cNvPr>
          <p:cNvCxnSpPr>
            <a:stCxn id="60" idx="2"/>
            <a:endCxn id="33" idx="0"/>
          </p:cNvCxnSpPr>
          <p:nvPr/>
        </p:nvCxnSpPr>
        <p:spPr>
          <a:xfrm>
            <a:off x="5762451" y="4831249"/>
            <a:ext cx="3472608" cy="823766"/>
          </a:xfrm>
          <a:prstGeom prst="straightConnector1">
            <a:avLst/>
          </a:prstGeom>
          <a:noFill/>
          <a:ln w="0">
            <a:solidFill>
              <a:srgbClr val="000000"/>
            </a:solidFill>
            <a:prstDash val="solid"/>
            <a:tailEnd type="arrow"/>
          </a:ln>
        </p:spPr>
      </p:cxnSp>
      <p:cxnSp>
        <p:nvCxnSpPr>
          <p:cNvPr id="52" name="Straight Arrow Connector 51">
            <a:extLst>
              <a:ext uri="{FF2B5EF4-FFF2-40B4-BE49-F238E27FC236}">
                <a16:creationId xmlns:a16="http://schemas.microsoft.com/office/drawing/2014/main" id="{394993C4-78BA-412C-9AB7-E817A0C7F622}"/>
              </a:ext>
            </a:extLst>
          </p:cNvPr>
          <p:cNvCxnSpPr>
            <a:stCxn id="60" idx="2"/>
            <a:endCxn id="29" idx="0"/>
          </p:cNvCxnSpPr>
          <p:nvPr/>
        </p:nvCxnSpPr>
        <p:spPr>
          <a:xfrm>
            <a:off x="5762451" y="4831249"/>
            <a:ext cx="623004" cy="775490"/>
          </a:xfrm>
          <a:prstGeom prst="straightConnector1">
            <a:avLst/>
          </a:prstGeom>
          <a:noFill/>
          <a:ln w="0">
            <a:solidFill>
              <a:srgbClr val="000000"/>
            </a:solidFill>
            <a:prstDash val="solid"/>
            <a:tailEnd type="arrow"/>
          </a:ln>
        </p:spPr>
      </p:cxnSp>
      <p:cxnSp>
        <p:nvCxnSpPr>
          <p:cNvPr id="53" name="Straight Arrow Connector 52">
            <a:extLst>
              <a:ext uri="{FF2B5EF4-FFF2-40B4-BE49-F238E27FC236}">
                <a16:creationId xmlns:a16="http://schemas.microsoft.com/office/drawing/2014/main" id="{603A1FA9-256B-4A49-B274-4CE4D53EB370}"/>
              </a:ext>
            </a:extLst>
          </p:cNvPr>
          <p:cNvCxnSpPr>
            <a:stCxn id="60" idx="2"/>
            <a:endCxn id="35" idx="0"/>
          </p:cNvCxnSpPr>
          <p:nvPr/>
        </p:nvCxnSpPr>
        <p:spPr>
          <a:xfrm>
            <a:off x="5762451" y="4831249"/>
            <a:ext cx="1745675" cy="940082"/>
          </a:xfrm>
          <a:prstGeom prst="straightConnector1">
            <a:avLst/>
          </a:prstGeom>
          <a:noFill/>
          <a:ln w="0">
            <a:solidFill>
              <a:srgbClr val="000000"/>
            </a:solidFill>
            <a:prstDash val="solid"/>
            <a:tailEnd type="arrow"/>
          </a:ln>
        </p:spPr>
      </p:cxnSp>
      <p:pic>
        <p:nvPicPr>
          <p:cNvPr id="54" name="Picture 53">
            <a:extLst>
              <a:ext uri="{FF2B5EF4-FFF2-40B4-BE49-F238E27FC236}">
                <a16:creationId xmlns:a16="http://schemas.microsoft.com/office/drawing/2014/main" id="{322E7AF4-D2ED-4B71-95EC-1360A9749E30}"/>
              </a:ext>
            </a:extLst>
          </p:cNvPr>
          <p:cNvPicPr>
            <a:picLocks noChangeAspect="1"/>
          </p:cNvPicPr>
          <p:nvPr/>
        </p:nvPicPr>
        <p:blipFill>
          <a:blip r:embed="rId4">
            <a:lum/>
            <a:alphaModFix/>
          </a:blip>
          <a:srcRect/>
          <a:stretch>
            <a:fillRect/>
          </a:stretch>
        </p:blipFill>
        <p:spPr>
          <a:xfrm>
            <a:off x="8935545" y="1357803"/>
            <a:ext cx="2025000" cy="1412964"/>
          </a:xfrm>
          <a:prstGeom prst="rect">
            <a:avLst/>
          </a:prstGeom>
          <a:noFill/>
          <a:ln>
            <a:noFill/>
          </a:ln>
        </p:spPr>
      </p:pic>
      <p:cxnSp>
        <p:nvCxnSpPr>
          <p:cNvPr id="55" name="Straight Arrow Connector 54">
            <a:extLst>
              <a:ext uri="{FF2B5EF4-FFF2-40B4-BE49-F238E27FC236}">
                <a16:creationId xmlns:a16="http://schemas.microsoft.com/office/drawing/2014/main" id="{E7AD0BB5-5890-4B66-A535-B869CFE7766A}"/>
              </a:ext>
            </a:extLst>
          </p:cNvPr>
          <p:cNvCxnSpPr>
            <a:stCxn id="61" idx="2"/>
            <a:endCxn id="30" idx="0"/>
          </p:cNvCxnSpPr>
          <p:nvPr/>
        </p:nvCxnSpPr>
        <p:spPr>
          <a:xfrm flipH="1">
            <a:off x="5377741" y="4831249"/>
            <a:ext cx="4125939" cy="491342"/>
          </a:xfrm>
          <a:prstGeom prst="straightConnector1">
            <a:avLst/>
          </a:prstGeom>
          <a:noFill/>
          <a:ln w="0">
            <a:solidFill>
              <a:srgbClr val="000000"/>
            </a:solidFill>
            <a:prstDash val="solid"/>
            <a:tailEnd type="arrow"/>
          </a:ln>
        </p:spPr>
      </p:cxnSp>
      <p:cxnSp>
        <p:nvCxnSpPr>
          <p:cNvPr id="56" name="Straight Arrow Connector 55">
            <a:extLst>
              <a:ext uri="{FF2B5EF4-FFF2-40B4-BE49-F238E27FC236}">
                <a16:creationId xmlns:a16="http://schemas.microsoft.com/office/drawing/2014/main" id="{DE4794E1-A474-4052-B75A-F9F1FC8577D2}"/>
              </a:ext>
            </a:extLst>
          </p:cNvPr>
          <p:cNvCxnSpPr>
            <a:stCxn id="61" idx="2"/>
            <a:endCxn id="29" idx="0"/>
          </p:cNvCxnSpPr>
          <p:nvPr/>
        </p:nvCxnSpPr>
        <p:spPr>
          <a:xfrm flipH="1">
            <a:off x="6385455" y="4831249"/>
            <a:ext cx="3118225" cy="775490"/>
          </a:xfrm>
          <a:prstGeom prst="straightConnector1">
            <a:avLst/>
          </a:prstGeom>
          <a:noFill/>
          <a:ln w="0">
            <a:solidFill>
              <a:srgbClr val="000000"/>
            </a:solidFill>
            <a:prstDash val="solid"/>
            <a:tailEnd type="arrow"/>
          </a:ln>
        </p:spPr>
      </p:cxnSp>
      <p:cxnSp>
        <p:nvCxnSpPr>
          <p:cNvPr id="57" name="Straight Arrow Connector 56">
            <a:extLst>
              <a:ext uri="{FF2B5EF4-FFF2-40B4-BE49-F238E27FC236}">
                <a16:creationId xmlns:a16="http://schemas.microsoft.com/office/drawing/2014/main" id="{52A558E1-8A41-4780-B93D-E4178FF9C1DB}"/>
              </a:ext>
            </a:extLst>
          </p:cNvPr>
          <p:cNvCxnSpPr>
            <a:stCxn id="61" idx="2"/>
            <a:endCxn id="35" idx="0"/>
          </p:cNvCxnSpPr>
          <p:nvPr/>
        </p:nvCxnSpPr>
        <p:spPr>
          <a:xfrm flipH="1">
            <a:off x="7508126" y="4831249"/>
            <a:ext cx="1995554" cy="940082"/>
          </a:xfrm>
          <a:prstGeom prst="straightConnector1">
            <a:avLst/>
          </a:prstGeom>
          <a:noFill/>
          <a:ln w="0">
            <a:solidFill>
              <a:srgbClr val="000000"/>
            </a:solidFill>
            <a:prstDash val="solid"/>
            <a:tailEnd type="arrow"/>
          </a:ln>
        </p:spPr>
      </p:cxnSp>
      <p:cxnSp>
        <p:nvCxnSpPr>
          <p:cNvPr id="58" name="Straight Arrow Connector 57">
            <a:extLst>
              <a:ext uri="{FF2B5EF4-FFF2-40B4-BE49-F238E27FC236}">
                <a16:creationId xmlns:a16="http://schemas.microsoft.com/office/drawing/2014/main" id="{CEFD9EA2-8AD6-455B-A393-09FF18CFE587}"/>
              </a:ext>
            </a:extLst>
          </p:cNvPr>
          <p:cNvCxnSpPr>
            <a:stCxn id="61" idx="2"/>
            <a:endCxn id="33" idx="0"/>
          </p:cNvCxnSpPr>
          <p:nvPr/>
        </p:nvCxnSpPr>
        <p:spPr>
          <a:xfrm flipH="1">
            <a:off x="9235059" y="4831249"/>
            <a:ext cx="268621" cy="823766"/>
          </a:xfrm>
          <a:prstGeom prst="straightConnector1">
            <a:avLst/>
          </a:prstGeom>
          <a:noFill/>
          <a:ln w="0">
            <a:solidFill>
              <a:srgbClr val="000000"/>
            </a:solidFill>
            <a:prstDash val="solid"/>
            <a:tailEnd type="arrow"/>
          </a:ln>
        </p:spPr>
      </p:cxnSp>
      <p:cxnSp>
        <p:nvCxnSpPr>
          <p:cNvPr id="59" name="Straight Arrow Connector 58">
            <a:extLst>
              <a:ext uri="{FF2B5EF4-FFF2-40B4-BE49-F238E27FC236}">
                <a16:creationId xmlns:a16="http://schemas.microsoft.com/office/drawing/2014/main" id="{42F6FFB4-961C-454E-AAB5-A9931B828677}"/>
              </a:ext>
            </a:extLst>
          </p:cNvPr>
          <p:cNvCxnSpPr>
            <a:stCxn id="61" idx="2"/>
            <a:endCxn id="32" idx="0"/>
          </p:cNvCxnSpPr>
          <p:nvPr/>
        </p:nvCxnSpPr>
        <p:spPr>
          <a:xfrm>
            <a:off x="9503680" y="4831249"/>
            <a:ext cx="946354" cy="329990"/>
          </a:xfrm>
          <a:prstGeom prst="straightConnector1">
            <a:avLst/>
          </a:prstGeom>
          <a:noFill/>
          <a:ln w="0">
            <a:solidFill>
              <a:srgbClr val="000000"/>
            </a:solidFill>
            <a:prstDash val="solid"/>
            <a:tailEnd type="arrow"/>
          </a:ln>
        </p:spPr>
      </p:cxnSp>
      <p:sp>
        <p:nvSpPr>
          <p:cNvPr id="60" name="TextBox 59">
            <a:extLst>
              <a:ext uri="{FF2B5EF4-FFF2-40B4-BE49-F238E27FC236}">
                <a16:creationId xmlns:a16="http://schemas.microsoft.com/office/drawing/2014/main" id="{C74E6E6F-88C6-4F7A-AB75-5814237A84DC}"/>
              </a:ext>
            </a:extLst>
          </p:cNvPr>
          <p:cNvSpPr txBox="1"/>
          <p:nvPr/>
        </p:nvSpPr>
        <p:spPr>
          <a:xfrm>
            <a:off x="5023172" y="4455403"/>
            <a:ext cx="1478557" cy="375846"/>
          </a:xfrm>
          <a:prstGeom prst="rect">
            <a:avLst/>
          </a:prstGeom>
          <a:solidFill>
            <a:srgbClr val="FF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764">
                <a:solidFill>
                  <a:prstClr val="black"/>
                </a:solidFill>
                <a:latin typeface="IBM Plex Sans" panose="020B0503050203000203" pitchFamily="34" charset="0"/>
                <a:ea typeface="Microsoft YaHei" pitchFamily="2"/>
                <a:cs typeface="Mangal" pitchFamily="2"/>
              </a:rPr>
              <a:t>API Gateway</a:t>
            </a:r>
          </a:p>
        </p:txBody>
      </p:sp>
      <p:sp>
        <p:nvSpPr>
          <p:cNvPr id="61" name="TextBox 60">
            <a:extLst>
              <a:ext uri="{FF2B5EF4-FFF2-40B4-BE49-F238E27FC236}">
                <a16:creationId xmlns:a16="http://schemas.microsoft.com/office/drawing/2014/main" id="{96F1B70D-BDAB-4AF4-8268-3E7CA8563B39}"/>
              </a:ext>
            </a:extLst>
          </p:cNvPr>
          <p:cNvSpPr txBox="1"/>
          <p:nvPr/>
        </p:nvSpPr>
        <p:spPr>
          <a:xfrm>
            <a:off x="8764401" y="4455403"/>
            <a:ext cx="1478557" cy="375846"/>
          </a:xfrm>
          <a:prstGeom prst="rect">
            <a:avLst/>
          </a:prstGeom>
          <a:solidFill>
            <a:srgbClr val="FF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764">
                <a:solidFill>
                  <a:prstClr val="black"/>
                </a:solidFill>
                <a:latin typeface="IBM Plex Sans" panose="020B0503050203000203" pitchFamily="34" charset="0"/>
                <a:ea typeface="Microsoft YaHei" pitchFamily="2"/>
                <a:cs typeface="Mangal" pitchFamily="2"/>
              </a:rPr>
              <a:t>API Gateway</a:t>
            </a:r>
          </a:p>
        </p:txBody>
      </p:sp>
      <p:sp>
        <p:nvSpPr>
          <p:cNvPr id="62" name="TextBox 61">
            <a:extLst>
              <a:ext uri="{FF2B5EF4-FFF2-40B4-BE49-F238E27FC236}">
                <a16:creationId xmlns:a16="http://schemas.microsoft.com/office/drawing/2014/main" id="{C9088C9E-8E3D-42D8-8112-59D5F36869E0}"/>
              </a:ext>
            </a:extLst>
          </p:cNvPr>
          <p:cNvSpPr txBox="1"/>
          <p:nvPr/>
        </p:nvSpPr>
        <p:spPr>
          <a:xfrm>
            <a:off x="6945141" y="4455403"/>
            <a:ext cx="1478557" cy="375846"/>
          </a:xfrm>
          <a:prstGeom prst="rect">
            <a:avLst/>
          </a:prstGeom>
          <a:solidFill>
            <a:srgbClr val="FF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764">
                <a:solidFill>
                  <a:prstClr val="black"/>
                </a:solidFill>
                <a:latin typeface="IBM Plex Sans" panose="020B0503050203000203" pitchFamily="34" charset="0"/>
                <a:ea typeface="Microsoft YaHei" pitchFamily="2"/>
                <a:cs typeface="Mangal" pitchFamily="2"/>
              </a:rPr>
              <a:t>API Gateway</a:t>
            </a:r>
          </a:p>
        </p:txBody>
      </p:sp>
      <p:cxnSp>
        <p:nvCxnSpPr>
          <p:cNvPr id="63" name="Straight Arrow Connector 62">
            <a:extLst>
              <a:ext uri="{FF2B5EF4-FFF2-40B4-BE49-F238E27FC236}">
                <a16:creationId xmlns:a16="http://schemas.microsoft.com/office/drawing/2014/main" id="{F49C0492-9F20-487A-B5A3-B57D40E0D65B}"/>
              </a:ext>
            </a:extLst>
          </p:cNvPr>
          <p:cNvCxnSpPr>
            <a:stCxn id="48" idx="2"/>
            <a:endCxn id="60" idx="0"/>
          </p:cNvCxnSpPr>
          <p:nvPr/>
        </p:nvCxnSpPr>
        <p:spPr>
          <a:xfrm>
            <a:off x="5598183" y="2979423"/>
            <a:ext cx="164268" cy="1475980"/>
          </a:xfrm>
          <a:prstGeom prst="straightConnector1">
            <a:avLst/>
          </a:prstGeom>
          <a:noFill/>
          <a:ln w="0">
            <a:solidFill>
              <a:srgbClr val="000000"/>
            </a:solidFill>
            <a:prstDash val="solid"/>
            <a:headEnd type="arrow"/>
            <a:tailEnd type="arrow"/>
          </a:ln>
        </p:spPr>
      </p:cxnSp>
      <p:cxnSp>
        <p:nvCxnSpPr>
          <p:cNvPr id="64" name="Straight Arrow Connector 63">
            <a:extLst>
              <a:ext uri="{FF2B5EF4-FFF2-40B4-BE49-F238E27FC236}">
                <a16:creationId xmlns:a16="http://schemas.microsoft.com/office/drawing/2014/main" id="{72537EA6-521D-446B-A231-9E925564B604}"/>
              </a:ext>
            </a:extLst>
          </p:cNvPr>
          <p:cNvCxnSpPr>
            <a:stCxn id="39" idx="2"/>
            <a:endCxn id="62" idx="0"/>
          </p:cNvCxnSpPr>
          <p:nvPr/>
        </p:nvCxnSpPr>
        <p:spPr>
          <a:xfrm flipH="1">
            <a:off x="7684420" y="2856626"/>
            <a:ext cx="38879" cy="1598777"/>
          </a:xfrm>
          <a:prstGeom prst="straightConnector1">
            <a:avLst/>
          </a:prstGeom>
          <a:noFill/>
          <a:ln w="0">
            <a:solidFill>
              <a:srgbClr val="000000"/>
            </a:solidFill>
            <a:prstDash val="solid"/>
            <a:headEnd type="arrow"/>
            <a:tailEnd type="arrow"/>
          </a:ln>
        </p:spPr>
      </p:cxnSp>
      <p:cxnSp>
        <p:nvCxnSpPr>
          <p:cNvPr id="65" name="Straight Arrow Connector 64">
            <a:extLst>
              <a:ext uri="{FF2B5EF4-FFF2-40B4-BE49-F238E27FC236}">
                <a16:creationId xmlns:a16="http://schemas.microsoft.com/office/drawing/2014/main" id="{AD34CACA-8D6A-4206-BC1E-E031AC84F740}"/>
              </a:ext>
            </a:extLst>
          </p:cNvPr>
          <p:cNvCxnSpPr>
            <a:stCxn id="54" idx="2"/>
            <a:endCxn id="61" idx="0"/>
          </p:cNvCxnSpPr>
          <p:nvPr/>
        </p:nvCxnSpPr>
        <p:spPr>
          <a:xfrm flipH="1">
            <a:off x="9503680" y="2770767"/>
            <a:ext cx="444365" cy="1684636"/>
          </a:xfrm>
          <a:prstGeom prst="straightConnector1">
            <a:avLst/>
          </a:prstGeom>
          <a:noFill/>
          <a:ln w="0">
            <a:solidFill>
              <a:srgbClr val="000000"/>
            </a:solidFill>
            <a:prstDash val="solid"/>
            <a:headEnd type="arrow"/>
            <a:tailEnd type="arrow"/>
          </a:ln>
        </p:spPr>
      </p:cxnSp>
      <p:sp>
        <p:nvSpPr>
          <p:cNvPr id="66" name="Freeform: Shape 65">
            <a:extLst>
              <a:ext uri="{FF2B5EF4-FFF2-40B4-BE49-F238E27FC236}">
                <a16:creationId xmlns:a16="http://schemas.microsoft.com/office/drawing/2014/main" id="{0DAED6E2-E6EB-4503-ADB8-0B35C5BD44CE}"/>
              </a:ext>
            </a:extLst>
          </p:cNvPr>
          <p:cNvSpPr/>
          <p:nvPr/>
        </p:nvSpPr>
        <p:spPr>
          <a:xfrm>
            <a:off x="3339417" y="3091528"/>
            <a:ext cx="8723376" cy="1152143"/>
          </a:xfrm>
          <a:custGeom>
            <a:avLst/>
            <a:gdLst>
              <a:gd name="f0" fmla="val w"/>
              <a:gd name="f1" fmla="val h"/>
              <a:gd name="f2" fmla="val 0"/>
              <a:gd name="f3" fmla="val 21600"/>
              <a:gd name="f4" fmla="val 1930"/>
              <a:gd name="f5" fmla="val 7160"/>
              <a:gd name="f6" fmla="val 1530"/>
              <a:gd name="f7" fmla="val 4490"/>
              <a:gd name="f8" fmla="val 3400"/>
              <a:gd name="f9" fmla="val 1970"/>
              <a:gd name="f10" fmla="val 5270"/>
              <a:gd name="f11" fmla="val 5860"/>
              <a:gd name="f12" fmla="val 1950"/>
              <a:gd name="f13" fmla="val 6470"/>
              <a:gd name="f14" fmla="val 2210"/>
              <a:gd name="f15" fmla="val 6970"/>
              <a:gd name="f16" fmla="val 2600"/>
              <a:gd name="f17" fmla="val 7450"/>
              <a:gd name="f18" fmla="val 1390"/>
              <a:gd name="f19" fmla="val 8340"/>
              <a:gd name="f20" fmla="val 650"/>
              <a:gd name="f21" fmla="val 9340"/>
              <a:gd name="f22" fmla="val 10004"/>
              <a:gd name="f23" fmla="val 690"/>
              <a:gd name="f24" fmla="val 10710"/>
              <a:gd name="f25" fmla="val 1050"/>
              <a:gd name="f26" fmla="val 11210"/>
              <a:gd name="f27" fmla="val 1700"/>
              <a:gd name="f28" fmla="val 11570"/>
              <a:gd name="f29" fmla="val 630"/>
              <a:gd name="f30" fmla="val 12330"/>
              <a:gd name="f31" fmla="val 13150"/>
              <a:gd name="f32" fmla="val 13840"/>
              <a:gd name="f33" fmla="val 14470"/>
              <a:gd name="f34" fmla="val 460"/>
              <a:gd name="f35" fmla="val 14870"/>
              <a:gd name="f36" fmla="val 1160"/>
              <a:gd name="f37" fmla="val 15330"/>
              <a:gd name="f38" fmla="val 440"/>
              <a:gd name="f39" fmla="val 16020"/>
              <a:gd name="f40" fmla="val 16740"/>
              <a:gd name="f41" fmla="val 17910"/>
              <a:gd name="f42" fmla="val 18900"/>
              <a:gd name="f43" fmla="val 1130"/>
              <a:gd name="f44" fmla="val 19110"/>
              <a:gd name="f45" fmla="val 2710"/>
              <a:gd name="f46" fmla="val 20240"/>
              <a:gd name="f47" fmla="val 3150"/>
              <a:gd name="f48" fmla="val 21060"/>
              <a:gd name="f49" fmla="val 4580"/>
              <a:gd name="f50" fmla="val 6220"/>
              <a:gd name="f51" fmla="val 6720"/>
              <a:gd name="f52" fmla="val 21000"/>
              <a:gd name="f53" fmla="val 7200"/>
              <a:gd name="f54" fmla="val 20830"/>
              <a:gd name="f55" fmla="val 7660"/>
              <a:gd name="f56" fmla="val 21310"/>
              <a:gd name="f57" fmla="val 8460"/>
              <a:gd name="f58" fmla="val 9450"/>
              <a:gd name="f59" fmla="val 10460"/>
              <a:gd name="f60" fmla="val 12750"/>
              <a:gd name="f61" fmla="val 20310"/>
              <a:gd name="f62" fmla="val 14680"/>
              <a:gd name="f63" fmla="val 18650"/>
              <a:gd name="f64" fmla="val 15010"/>
              <a:gd name="f65" fmla="val 17200"/>
              <a:gd name="f66" fmla="val 17370"/>
              <a:gd name="f67" fmla="val 18920"/>
              <a:gd name="f68" fmla="val 15770"/>
              <a:gd name="f69" fmla="val 15220"/>
              <a:gd name="f70" fmla="val 14700"/>
              <a:gd name="f71" fmla="val 18710"/>
              <a:gd name="f72" fmla="val 14240"/>
              <a:gd name="f73" fmla="val 18310"/>
              <a:gd name="f74" fmla="val 13820"/>
              <a:gd name="f75" fmla="val 12490"/>
              <a:gd name="f76" fmla="val 11000"/>
              <a:gd name="f77" fmla="val 9890"/>
              <a:gd name="f78" fmla="val 8840"/>
              <a:gd name="f79" fmla="val 20790"/>
              <a:gd name="f80" fmla="val 8210"/>
              <a:gd name="f81" fmla="val 19510"/>
              <a:gd name="f82" fmla="val 7620"/>
              <a:gd name="f83" fmla="val 20000"/>
              <a:gd name="f84" fmla="val 7930"/>
              <a:gd name="f85" fmla="val 20290"/>
              <a:gd name="f86" fmla="val 6240"/>
              <a:gd name="f87" fmla="val 4850"/>
              <a:gd name="f88" fmla="val 3570"/>
              <a:gd name="f89" fmla="val 19280"/>
              <a:gd name="f90" fmla="val 2900"/>
              <a:gd name="f91" fmla="val 17640"/>
              <a:gd name="f92" fmla="val 1300"/>
              <a:gd name="f93" fmla="val 17600"/>
              <a:gd name="f94" fmla="val 480"/>
              <a:gd name="f95" fmla="val 16300"/>
              <a:gd name="f96" fmla="val 14660"/>
              <a:gd name="f97" fmla="val 13900"/>
              <a:gd name="f98" fmla="val 13210"/>
              <a:gd name="f99" fmla="val 1070"/>
              <a:gd name="f100" fmla="val 12640"/>
              <a:gd name="f101" fmla="val 380"/>
              <a:gd name="f102" fmla="val 12160"/>
              <a:gd name="f103" fmla="val 10120"/>
              <a:gd name="f104" fmla="val 8590"/>
              <a:gd name="f105" fmla="val 840"/>
              <a:gd name="f106" fmla="val 7330"/>
              <a:gd name="f107" fmla="val 7410"/>
              <a:gd name="f108" fmla="val 2040"/>
              <a:gd name="f109" fmla="val 7690"/>
              <a:gd name="f110" fmla="val 2090"/>
              <a:gd name="f111" fmla="val 7920"/>
              <a:gd name="f112" fmla="val 2790"/>
              <a:gd name="f113" fmla="val 7480"/>
              <a:gd name="f114" fmla="val 3050"/>
              <a:gd name="f115" fmla="val 7670"/>
              <a:gd name="f116" fmla="val 3310"/>
              <a:gd name="f117" fmla="val 11130"/>
              <a:gd name="f118" fmla="val 1910"/>
              <a:gd name="f119" fmla="val 11080"/>
              <a:gd name="f120" fmla="val 2160"/>
              <a:gd name="f121" fmla="val 11030"/>
              <a:gd name="f122" fmla="val 2400"/>
              <a:gd name="f123" fmla="val 14720"/>
              <a:gd name="f124" fmla="val 1400"/>
              <a:gd name="f125" fmla="val 14640"/>
              <a:gd name="f126" fmla="val 1720"/>
              <a:gd name="f127" fmla="val 14540"/>
              <a:gd name="f128" fmla="val 2010"/>
              <a:gd name="f129" fmla="val 19130"/>
              <a:gd name="f130" fmla="val 2890"/>
              <a:gd name="f131" fmla="val 19230"/>
              <a:gd name="f132" fmla="val 3290"/>
              <a:gd name="f133" fmla="val 19190"/>
              <a:gd name="f134" fmla="val 3380"/>
              <a:gd name="f135" fmla="val 20660"/>
              <a:gd name="f136" fmla="val 8170"/>
              <a:gd name="f137" fmla="val 20430"/>
              <a:gd name="f138" fmla="val 8620"/>
              <a:gd name="f139" fmla="val 20110"/>
              <a:gd name="f140" fmla="val 8990"/>
              <a:gd name="f141" fmla="val 18660"/>
              <a:gd name="f142" fmla="val 18740"/>
              <a:gd name="f143" fmla="val 14200"/>
              <a:gd name="f144" fmla="val 18280"/>
              <a:gd name="f145" fmla="val 12200"/>
              <a:gd name="f146" fmla="val 17000"/>
              <a:gd name="f147" fmla="val 11450"/>
              <a:gd name="f148" fmla="val 14320"/>
              <a:gd name="f149" fmla="val 17980"/>
              <a:gd name="f150" fmla="val 14350"/>
              <a:gd name="f151" fmla="val 17680"/>
              <a:gd name="f152" fmla="val 14370"/>
              <a:gd name="f153" fmla="val 17360"/>
              <a:gd name="f154" fmla="val 8220"/>
              <a:gd name="f155" fmla="val 8060"/>
              <a:gd name="f156" fmla="val 19250"/>
              <a:gd name="f157" fmla="val 7960"/>
              <a:gd name="f158" fmla="val 18950"/>
              <a:gd name="f159" fmla="val 7860"/>
              <a:gd name="f160" fmla="val 18640"/>
              <a:gd name="f161" fmla="val 3090"/>
              <a:gd name="f162" fmla="val 3280"/>
              <a:gd name="f163" fmla="val 17540"/>
              <a:gd name="f164" fmla="val 3460"/>
              <a:gd name="f165" fmla="val 17450"/>
              <a:gd name="f166" fmla="val 12900"/>
              <a:gd name="f167" fmla="val 1780"/>
              <a:gd name="f168" fmla="val 13130"/>
              <a:gd name="f169" fmla="val 2330"/>
              <a:gd name="f170" fmla="val 13040"/>
              <a:gd name="f171" fmla="*/ f0 1 21600"/>
              <a:gd name="f172" fmla="*/ f1 1 21600"/>
              <a:gd name="f173" fmla="*/ 3000 f171 1"/>
              <a:gd name="f174" fmla="*/ 17110 f171 1"/>
              <a:gd name="f175" fmla="*/ 17330 f172 1"/>
              <a:gd name="f176" fmla="*/ 3320 f172 1"/>
            </a:gdLst>
            <a:ahLst/>
            <a:cxnLst>
              <a:cxn ang="3cd4">
                <a:pos x="hc" y="t"/>
              </a:cxn>
              <a:cxn ang="0">
                <a:pos x="r" y="vc"/>
              </a:cxn>
              <a:cxn ang="cd4">
                <a:pos x="hc" y="b"/>
              </a:cxn>
              <a:cxn ang="cd2">
                <a:pos x="l" y="vc"/>
              </a:cxn>
            </a:cxnLst>
            <a:rect l="f173" t="f176" r="f174" b="f175"/>
            <a:pathLst>
              <a:path w="21600" h="21600">
                <a:moveTo>
                  <a:pt x="f4" y="f5"/>
                </a:moveTo>
                <a:cubicBezTo>
                  <a:pt x="f6" y="f7"/>
                  <a:pt x="f8" y="f9"/>
                  <a:pt x="f10" y="f9"/>
                </a:cubicBezTo>
                <a:cubicBezTo>
                  <a:pt x="f11" y="f12"/>
                  <a:pt x="f13" y="f14"/>
                  <a:pt x="f15" y="f16"/>
                </a:cubicBezTo>
                <a:cubicBezTo>
                  <a:pt x="f17" y="f18"/>
                  <a:pt x="f19" y="f20"/>
                  <a:pt x="f21" y="f20"/>
                </a:cubicBezTo>
                <a:cubicBezTo>
                  <a:pt x="f22" y="f23"/>
                  <a:pt x="f24" y="f25"/>
                  <a:pt x="f26" y="f27"/>
                </a:cubicBezTo>
                <a:cubicBezTo>
                  <a:pt x="f28" y="f29"/>
                  <a:pt x="f30" y="f2"/>
                  <a:pt x="f31" y="f2"/>
                </a:cubicBezTo>
                <a:cubicBezTo>
                  <a:pt x="f32" y="f2"/>
                  <a:pt x="f33" y="f34"/>
                  <a:pt x="f35" y="f36"/>
                </a:cubicBezTo>
                <a:cubicBezTo>
                  <a:pt x="f37" y="f38"/>
                  <a:pt x="f39" y="f2"/>
                  <a:pt x="f40" y="f2"/>
                </a:cubicBezTo>
                <a:cubicBezTo>
                  <a:pt x="f41" y="f2"/>
                  <a:pt x="f42" y="f43"/>
                  <a:pt x="f44" y="f45"/>
                </a:cubicBezTo>
                <a:cubicBezTo>
                  <a:pt x="f46" y="f47"/>
                  <a:pt x="f48" y="f49"/>
                  <a:pt x="f48" y="f50"/>
                </a:cubicBezTo>
                <a:cubicBezTo>
                  <a:pt x="f48" y="f51"/>
                  <a:pt x="f52" y="f53"/>
                  <a:pt x="f54" y="f55"/>
                </a:cubicBezTo>
                <a:cubicBezTo>
                  <a:pt x="f56" y="f57"/>
                  <a:pt x="f3" y="f58"/>
                  <a:pt x="f3" y="f59"/>
                </a:cubicBezTo>
                <a:cubicBezTo>
                  <a:pt x="f3" y="f60"/>
                  <a:pt x="f61" y="f62"/>
                  <a:pt x="f63" y="f64"/>
                </a:cubicBezTo>
                <a:cubicBezTo>
                  <a:pt x="f63" y="f65"/>
                  <a:pt x="f66" y="f67"/>
                  <a:pt x="f68" y="f67"/>
                </a:cubicBezTo>
                <a:cubicBezTo>
                  <a:pt x="f69" y="f67"/>
                  <a:pt x="f70" y="f71"/>
                  <a:pt x="f72" y="f73"/>
                </a:cubicBezTo>
                <a:cubicBezTo>
                  <a:pt x="f74" y="f46"/>
                  <a:pt x="f75" y="f3"/>
                  <a:pt x="f76" y="f3"/>
                </a:cubicBezTo>
                <a:cubicBezTo>
                  <a:pt x="f77" y="f3"/>
                  <a:pt x="f78" y="f79"/>
                  <a:pt x="f80" y="f81"/>
                </a:cubicBezTo>
                <a:cubicBezTo>
                  <a:pt x="f82" y="f83"/>
                  <a:pt x="f84" y="f85"/>
                  <a:pt x="f86" y="f85"/>
                </a:cubicBezTo>
                <a:cubicBezTo>
                  <a:pt x="f87" y="f85"/>
                  <a:pt x="f88" y="f89"/>
                  <a:pt x="f90" y="f91"/>
                </a:cubicBezTo>
                <a:cubicBezTo>
                  <a:pt x="f92" y="f93"/>
                  <a:pt x="f94" y="f95"/>
                  <a:pt x="f94" y="f96"/>
                </a:cubicBezTo>
                <a:cubicBezTo>
                  <a:pt x="f94" y="f97"/>
                  <a:pt x="f23" y="f98"/>
                  <a:pt x="f99" y="f100"/>
                </a:cubicBezTo>
                <a:cubicBezTo>
                  <a:pt x="f101" y="f102"/>
                  <a:pt x="f2" y="f26"/>
                  <a:pt x="f2" y="f103"/>
                </a:cubicBezTo>
                <a:cubicBezTo>
                  <a:pt x="f2" y="f104"/>
                  <a:pt x="f105" y="f106"/>
                  <a:pt x="f4" y="f5"/>
                </a:cubicBezTo>
                <a:close/>
              </a:path>
              <a:path w="21600" h="21600" fill="none">
                <a:moveTo>
                  <a:pt x="f4" y="f5"/>
                </a:moveTo>
                <a:cubicBezTo>
                  <a:pt x="f12" y="f107"/>
                  <a:pt x="f108" y="f109"/>
                  <a:pt x="f110" y="f111"/>
                </a:cubicBezTo>
              </a:path>
              <a:path w="21600" h="21600" fill="none">
                <a:moveTo>
                  <a:pt x="f15" y="f16"/>
                </a:moveTo>
                <a:cubicBezTo>
                  <a:pt x="f53" y="f112"/>
                  <a:pt x="f113" y="f114"/>
                  <a:pt x="f115" y="f116"/>
                </a:cubicBezTo>
              </a:path>
              <a:path w="21600" h="21600" fill="none">
                <a:moveTo>
                  <a:pt x="f26" y="f27"/>
                </a:moveTo>
                <a:cubicBezTo>
                  <a:pt x="f117" y="f118"/>
                  <a:pt x="f119" y="f120"/>
                  <a:pt x="f121" y="f122"/>
                </a:cubicBezTo>
              </a:path>
              <a:path w="21600" h="21600" fill="none">
                <a:moveTo>
                  <a:pt x="f35" y="f36"/>
                </a:moveTo>
                <a:cubicBezTo>
                  <a:pt x="f123" y="f124"/>
                  <a:pt x="f125" y="f126"/>
                  <a:pt x="f127" y="f128"/>
                </a:cubicBezTo>
              </a:path>
              <a:path w="21600" h="21600" fill="none">
                <a:moveTo>
                  <a:pt x="f44" y="f45"/>
                </a:moveTo>
                <a:cubicBezTo>
                  <a:pt x="f129" y="f130"/>
                  <a:pt x="f131" y="f132"/>
                  <a:pt x="f133" y="f134"/>
                </a:cubicBezTo>
              </a:path>
              <a:path w="21600" h="21600" fill="none">
                <a:moveTo>
                  <a:pt x="f54" y="f55"/>
                </a:moveTo>
                <a:cubicBezTo>
                  <a:pt x="f135" y="f136"/>
                  <a:pt x="f137" y="f138"/>
                  <a:pt x="f139" y="f140"/>
                </a:cubicBezTo>
              </a:path>
              <a:path w="21600" h="21600" fill="none">
                <a:moveTo>
                  <a:pt x="f141" y="f64"/>
                </a:moveTo>
                <a:cubicBezTo>
                  <a:pt x="f142" y="f143"/>
                  <a:pt x="f144" y="f145"/>
                  <a:pt x="f146" y="f147"/>
                </a:cubicBezTo>
              </a:path>
              <a:path w="21600" h="21600" fill="none">
                <a:moveTo>
                  <a:pt x="f72" y="f73"/>
                </a:moveTo>
                <a:cubicBezTo>
                  <a:pt x="f148" y="f149"/>
                  <a:pt x="f150" y="f151"/>
                  <a:pt x="f152" y="f153"/>
                </a:cubicBezTo>
              </a:path>
              <a:path w="21600" h="21600" fill="none">
                <a:moveTo>
                  <a:pt x="f154" y="f81"/>
                </a:moveTo>
                <a:cubicBezTo>
                  <a:pt x="f155" y="f156"/>
                  <a:pt x="f157" y="f158"/>
                  <a:pt x="f159" y="f160"/>
                </a:cubicBezTo>
              </a:path>
              <a:path w="21600" h="21600" fill="none">
                <a:moveTo>
                  <a:pt x="f90" y="f91"/>
                </a:moveTo>
                <a:cubicBezTo>
                  <a:pt x="f161" y="f93"/>
                  <a:pt x="f162" y="f163"/>
                  <a:pt x="f164" y="f165"/>
                </a:cubicBezTo>
              </a:path>
              <a:path w="21600" h="21600" fill="none">
                <a:moveTo>
                  <a:pt x="f99" y="f100"/>
                </a:moveTo>
                <a:cubicBezTo>
                  <a:pt x="f124" y="f166"/>
                  <a:pt x="f167" y="f168"/>
                  <a:pt x="f169" y="f170"/>
                </a:cubicBez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2340" b="1">
                <a:solidFill>
                  <a:prstClr val="black"/>
                </a:solidFill>
                <a:latin typeface="IBM Plex Sans" panose="020B0503050203000203" pitchFamily="34" charset="0"/>
                <a:ea typeface="Microsoft YaHei" pitchFamily="2"/>
                <a:cs typeface="Mangal" pitchFamily="2"/>
              </a:rPr>
              <a:t>        Public Internet</a:t>
            </a:r>
          </a:p>
        </p:txBody>
      </p:sp>
    </p:spTree>
    <p:extLst>
      <p:ext uri="{BB962C8B-B14F-4D97-AF65-F5344CB8AC3E}">
        <p14:creationId xmlns:p14="http://schemas.microsoft.com/office/powerpoint/2010/main" val="4056842511"/>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12735</TotalTime>
  <Words>1747</Words>
  <Application>Microsoft Office PowerPoint</Application>
  <PresentationFormat>Widescreen</PresentationFormat>
  <Paragraphs>270</Paragraphs>
  <Slides>22</Slides>
  <Notes>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22</vt:i4>
      </vt:variant>
    </vt:vector>
  </HeadingPairs>
  <TitlesOfParts>
    <vt:vector size="38" baseType="lpstr">
      <vt:lpstr>.AppleSystemUIFont</vt:lpstr>
      <vt:lpstr>Albany</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4_Light Background</vt:lpstr>
      <vt:lpstr>3_Light Background</vt:lpstr>
      <vt:lpstr>4_Color Block</vt:lpstr>
      <vt:lpstr>3_Dark Background</vt:lpstr>
      <vt:lpstr>Spring Cloud: API Gateway – Cloud Gateway  Audience: Developer</vt:lpstr>
      <vt:lpstr>Introduction</vt:lpstr>
      <vt:lpstr>Agenda</vt:lpstr>
      <vt:lpstr>Objectives</vt:lpstr>
      <vt:lpstr>Topics</vt:lpstr>
      <vt:lpstr>The Current System</vt:lpstr>
      <vt:lpstr>Accessing Microservices via Web</vt:lpstr>
      <vt:lpstr>Accessing Microservices via Web (continued)</vt:lpstr>
      <vt:lpstr>API Gateway</vt:lpstr>
      <vt:lpstr>API Gateway (continued)</vt:lpstr>
      <vt:lpstr>Protocol Translation: The Issue </vt:lpstr>
      <vt:lpstr>Protocol Translation: The Issue (continued) </vt:lpstr>
      <vt:lpstr>Protocol Translation: The Options</vt:lpstr>
      <vt:lpstr>Protocol Translation: Spring Integration</vt:lpstr>
      <vt:lpstr>Spring Integration</vt:lpstr>
      <vt:lpstr>Backend for Frontend (BFF)</vt:lpstr>
      <vt:lpstr>Spring Cloud Gateway</vt:lpstr>
      <vt:lpstr>Lab     </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428</cp:revision>
  <dcterms:created xsi:type="dcterms:W3CDTF">2020-06-25T11:01:55Z</dcterms:created>
  <dcterms:modified xsi:type="dcterms:W3CDTF">2020-08-07T14:26:04Z</dcterms:modified>
</cp:coreProperties>
</file>